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embedTrueTypeFonts="1">
  <p:sldMasterIdLst>
    <p:sldMasterId id="2147483648" r:id="rId1"/>
  </p:sldMasterIdLst>
  <p:notesMasterIdLst>
    <p:notesMasterId r:id="rId31"/>
  </p:notesMasterIdLst>
  <p:sldIdLst>
    <p:sldId id="259" r:id="rId2"/>
    <p:sldId id="260" r:id="rId3"/>
    <p:sldId id="347" r:id="rId4"/>
    <p:sldId id="484" r:id="rId5"/>
    <p:sldId id="293" r:id="rId6"/>
    <p:sldId id="486" r:id="rId7"/>
    <p:sldId id="487" r:id="rId8"/>
    <p:sldId id="341" r:id="rId9"/>
    <p:sldId id="488" r:id="rId10"/>
    <p:sldId id="342" r:id="rId11"/>
    <p:sldId id="489" r:id="rId12"/>
    <p:sldId id="337" r:id="rId13"/>
    <p:sldId id="282" r:id="rId14"/>
    <p:sldId id="330" r:id="rId15"/>
    <p:sldId id="325" r:id="rId16"/>
    <p:sldId id="343" r:id="rId17"/>
    <p:sldId id="277" r:id="rId18"/>
    <p:sldId id="344" r:id="rId19"/>
    <p:sldId id="284" r:id="rId20"/>
    <p:sldId id="285" r:id="rId21"/>
    <p:sldId id="287" r:id="rId22"/>
    <p:sldId id="336" r:id="rId23"/>
    <p:sldId id="313" r:id="rId24"/>
    <p:sldId id="345" r:id="rId25"/>
    <p:sldId id="490" r:id="rId26"/>
    <p:sldId id="492" r:id="rId27"/>
    <p:sldId id="491" r:id="rId28"/>
    <p:sldId id="300" r:id="rId29"/>
    <p:sldId id="485" r:id="rId30"/>
  </p:sldIdLst>
  <p:sldSz cx="12192000" cy="6858000"/>
  <p:notesSz cx="7315200" cy="9601200"/>
  <p:embeddedFontLst>
    <p:embeddedFont>
      <p:font typeface="Calibri" panose="020F0502020204030204" pitchFamily="34" charset="0"/>
      <p:regular r:id="rId32"/>
      <p:bold r:id="rId33"/>
      <p:italic r:id="rId34"/>
      <p:boldItalic r:id="rId35"/>
    </p:embeddedFont>
    <p:embeddedFont>
      <p:font typeface="Source Sans Pro" panose="020B0503030403020204" pitchFamily="34" charset="0"/>
      <p:regular r:id="rId36"/>
      <p:bold r:id="rId37"/>
      <p:italic r:id="rId38"/>
      <p:boldItalic r:id="rId39"/>
    </p:embeddedFont>
    <p:embeddedFont>
      <p:font typeface="Source Sans Pro Semibold" panose="020B0603030403020204" pitchFamily="34" charset="0"/>
      <p:bold r:id="rId40"/>
      <p:boldItalic r:id="rId41"/>
    </p:embeddedFont>
    <p:embeddedFont>
      <p:font typeface="Source Sans Pro Semibold" panose="020B0603030403020204" pitchFamily="34" charset="0"/>
      <p:bold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874E4C1-C123-4269-BE12-E52F9605477B}">
          <p14:sldIdLst>
            <p14:sldId id="259"/>
            <p14:sldId id="260"/>
            <p14:sldId id="347"/>
            <p14:sldId id="484"/>
            <p14:sldId id="293"/>
            <p14:sldId id="486"/>
            <p14:sldId id="487"/>
            <p14:sldId id="341"/>
            <p14:sldId id="488"/>
            <p14:sldId id="342"/>
            <p14:sldId id="489"/>
            <p14:sldId id="337"/>
            <p14:sldId id="282"/>
            <p14:sldId id="330"/>
            <p14:sldId id="325"/>
            <p14:sldId id="343"/>
            <p14:sldId id="277"/>
            <p14:sldId id="344"/>
            <p14:sldId id="284"/>
            <p14:sldId id="285"/>
            <p14:sldId id="287"/>
            <p14:sldId id="336"/>
            <p14:sldId id="313"/>
            <p14:sldId id="345"/>
            <p14:sldId id="490"/>
            <p14:sldId id="492"/>
            <p14:sldId id="491"/>
            <p14:sldId id="300"/>
            <p14:sldId id="48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rram, Lakshmi N" initials="GLN" lastIdx="6" clrIdx="0">
    <p:extLst>
      <p:ext uri="{19B8F6BF-5375-455C-9EA6-DF929625EA0E}">
        <p15:presenceInfo xmlns:p15="http://schemas.microsoft.com/office/powerpoint/2012/main" userId="S-1-5-21-1275210071-1708537768-1957994488-192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343"/>
    <a:srgbClr val="87BADD"/>
    <a:srgbClr val="0178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8" autoAdjust="0"/>
    <p:restoredTop sz="90281" autoAdjust="0"/>
  </p:normalViewPr>
  <p:slideViewPr>
    <p:cSldViewPr snapToGrid="0">
      <p:cViewPr varScale="1">
        <p:scale>
          <a:sx n="75" d="100"/>
          <a:sy n="75" d="100"/>
        </p:scale>
        <p:origin x="658" y="4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23" tIns="48311" rIns="96623" bIns="48311" rtlCol="0"/>
          <a:lstStyle>
            <a:lvl1pPr algn="l">
              <a:defRPr sz="1300"/>
            </a:lvl1pPr>
          </a:lstStyle>
          <a:p>
            <a:endParaRPr lang="en-US" dirty="0"/>
          </a:p>
        </p:txBody>
      </p:sp>
      <p:sp>
        <p:nvSpPr>
          <p:cNvPr id="3" name="Date Placeholder 2"/>
          <p:cNvSpPr>
            <a:spLocks noGrp="1"/>
          </p:cNvSpPr>
          <p:nvPr>
            <p:ph type="dt" idx="1"/>
          </p:nvPr>
        </p:nvSpPr>
        <p:spPr>
          <a:xfrm>
            <a:off x="4143588" y="1"/>
            <a:ext cx="3169920" cy="481727"/>
          </a:xfrm>
          <a:prstGeom prst="rect">
            <a:avLst/>
          </a:prstGeom>
        </p:spPr>
        <p:txBody>
          <a:bodyPr vert="horz" lIns="96623" tIns="48311" rIns="96623" bIns="48311" rtlCol="0"/>
          <a:lstStyle>
            <a:lvl1pPr algn="r">
              <a:defRPr sz="1300"/>
            </a:lvl1pPr>
          </a:lstStyle>
          <a:p>
            <a:fld id="{D96E356C-085F-46EC-BAB8-A376CDE92ED3}" type="datetimeFigureOut">
              <a:rPr lang="en-US" smtClean="0"/>
              <a:t>9/30/2020</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23" tIns="48311" rIns="96623" bIns="48311" rtlCol="0" anchor="ctr"/>
          <a:lstStyle/>
          <a:p>
            <a:endParaRPr lang="en-US" dirty="0"/>
          </a:p>
        </p:txBody>
      </p:sp>
      <p:sp>
        <p:nvSpPr>
          <p:cNvPr id="5" name="Notes Placeholder 4"/>
          <p:cNvSpPr>
            <a:spLocks noGrp="1"/>
          </p:cNvSpPr>
          <p:nvPr>
            <p:ph type="body" sz="quarter" idx="3"/>
          </p:nvPr>
        </p:nvSpPr>
        <p:spPr>
          <a:xfrm>
            <a:off x="731521" y="4620579"/>
            <a:ext cx="5852160" cy="3780473"/>
          </a:xfrm>
          <a:prstGeom prst="rect">
            <a:avLst/>
          </a:prstGeom>
        </p:spPr>
        <p:txBody>
          <a:bodyPr vert="horz" lIns="96623" tIns="48311" rIns="96623" bIns="483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23" tIns="48311" rIns="96623" bIns="4831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8" y="9119475"/>
            <a:ext cx="3169920" cy="481726"/>
          </a:xfrm>
          <a:prstGeom prst="rect">
            <a:avLst/>
          </a:prstGeom>
        </p:spPr>
        <p:txBody>
          <a:bodyPr vert="horz" lIns="96623" tIns="48311" rIns="96623" bIns="48311" rtlCol="0" anchor="b"/>
          <a:lstStyle>
            <a:lvl1pPr algn="r">
              <a:defRPr sz="1300"/>
            </a:lvl1pPr>
          </a:lstStyle>
          <a:p>
            <a:fld id="{B02701D3-F951-4730-9A52-3D77DE5F2DC8}" type="slidenum">
              <a:rPr lang="en-US" smtClean="0"/>
              <a:t>‹#›</a:t>
            </a:fld>
            <a:endParaRPr lang="en-US" dirty="0"/>
          </a:p>
        </p:txBody>
      </p:sp>
    </p:spTree>
    <p:extLst>
      <p:ext uri="{BB962C8B-B14F-4D97-AF65-F5344CB8AC3E}">
        <p14:creationId xmlns:p14="http://schemas.microsoft.com/office/powerpoint/2010/main" val="1270348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8A63F7-AC2E-4D13-85C8-E563EB09BC8E}" type="slidenum">
              <a:rPr lang="en-US" smtClean="0"/>
              <a:t>3</a:t>
            </a:fld>
            <a:endParaRPr lang="en-US" dirty="0"/>
          </a:p>
        </p:txBody>
      </p:sp>
    </p:spTree>
    <p:extLst>
      <p:ext uri="{BB962C8B-B14F-4D97-AF65-F5344CB8AC3E}">
        <p14:creationId xmlns:p14="http://schemas.microsoft.com/office/powerpoint/2010/main" val="415140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2701D3-F951-4730-9A52-3D77DE5F2DC8}" type="slidenum">
              <a:rPr lang="en-US" smtClean="0"/>
              <a:t>7</a:t>
            </a:fld>
            <a:endParaRPr lang="en-US" dirty="0"/>
          </a:p>
        </p:txBody>
      </p:sp>
    </p:spTree>
    <p:extLst>
      <p:ext uri="{BB962C8B-B14F-4D97-AF65-F5344CB8AC3E}">
        <p14:creationId xmlns:p14="http://schemas.microsoft.com/office/powerpoint/2010/main" val="2833450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2701D3-F951-4730-9A52-3D77DE5F2DC8}" type="slidenum">
              <a:rPr lang="en-US" smtClean="0"/>
              <a:t>9</a:t>
            </a:fld>
            <a:endParaRPr lang="en-US" dirty="0"/>
          </a:p>
        </p:txBody>
      </p:sp>
    </p:spTree>
    <p:extLst>
      <p:ext uri="{BB962C8B-B14F-4D97-AF65-F5344CB8AC3E}">
        <p14:creationId xmlns:p14="http://schemas.microsoft.com/office/powerpoint/2010/main" val="1078417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2701D3-F951-4730-9A52-3D77DE5F2DC8}" type="slidenum">
              <a:rPr lang="en-US" smtClean="0"/>
              <a:t>22</a:t>
            </a:fld>
            <a:endParaRPr lang="en-US" dirty="0"/>
          </a:p>
        </p:txBody>
      </p:sp>
    </p:spTree>
    <p:extLst>
      <p:ext uri="{BB962C8B-B14F-4D97-AF65-F5344CB8AC3E}">
        <p14:creationId xmlns:p14="http://schemas.microsoft.com/office/powerpoint/2010/main" val="27584323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7858C1-B535-458F-BF6C-E118F37D0CC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3ADB166-017D-4ACA-84C9-8BF1AAE82725}"/>
              </a:ext>
            </a:extLst>
          </p:cNvPr>
          <p:cNvSpPr>
            <a:spLocks noGrp="1"/>
          </p:cNvSpPr>
          <p:nvPr>
            <p:ph type="ctrTitle"/>
          </p:nvPr>
        </p:nvSpPr>
        <p:spPr>
          <a:xfrm>
            <a:off x="617838" y="2084388"/>
            <a:ext cx="4563762" cy="2387600"/>
          </a:xfrm>
        </p:spPr>
        <p:txBody>
          <a:bodyPr anchor="ctr">
            <a:normAutofit/>
          </a:bodyPr>
          <a:lstStyle>
            <a:lvl1pPr algn="l">
              <a:defRPr sz="5000" b="1">
                <a:solidFill>
                  <a:schemeClr val="accent2"/>
                </a:solidFill>
                <a:effectLs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B8167B6A-B5B4-4BAF-A936-20C8AD28E8C0}"/>
              </a:ext>
            </a:extLst>
          </p:cNvPr>
          <p:cNvSpPr>
            <a:spLocks noGrp="1"/>
          </p:cNvSpPr>
          <p:nvPr>
            <p:ph type="subTitle" idx="1"/>
          </p:nvPr>
        </p:nvSpPr>
        <p:spPr>
          <a:xfrm>
            <a:off x="617838" y="4564063"/>
            <a:ext cx="4563762" cy="1655762"/>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Footer Placeholder 8">
            <a:extLst>
              <a:ext uri="{FF2B5EF4-FFF2-40B4-BE49-F238E27FC236}">
                <a16:creationId xmlns:a16="http://schemas.microsoft.com/office/drawing/2014/main" id="{C50F8D0F-3C71-4FFF-BB19-0D4C677950E2}"/>
              </a:ext>
            </a:extLst>
          </p:cNvPr>
          <p:cNvSpPr>
            <a:spLocks noGrp="1"/>
          </p:cNvSpPr>
          <p:nvPr>
            <p:ph type="ftr" sz="quarter" idx="10"/>
          </p:nvPr>
        </p:nvSpPr>
        <p:spPr/>
        <p:txBody>
          <a:bodyPr/>
          <a:lstStyle/>
          <a:p>
            <a:r>
              <a:rPr lang="en-US" dirty="0"/>
              <a:t>2045 Long Range Transportation Plan</a:t>
            </a:r>
          </a:p>
        </p:txBody>
      </p:sp>
      <p:sp>
        <p:nvSpPr>
          <p:cNvPr id="10" name="Slide Number Placeholder 9">
            <a:extLst>
              <a:ext uri="{FF2B5EF4-FFF2-40B4-BE49-F238E27FC236}">
                <a16:creationId xmlns:a16="http://schemas.microsoft.com/office/drawing/2014/main" id="{16F1A696-AEE8-4010-B491-18925D80794B}"/>
              </a:ext>
            </a:extLst>
          </p:cNvPr>
          <p:cNvSpPr>
            <a:spLocks noGrp="1"/>
          </p:cNvSpPr>
          <p:nvPr>
            <p:ph type="sldNum" sz="quarter" idx="11"/>
          </p:nvPr>
        </p:nvSpPr>
        <p:spPr/>
        <p:txBody>
          <a:bodyPr/>
          <a:lstStyle/>
          <a:p>
            <a:fld id="{BDCA3DBC-EDA6-4CEA-959F-27D8E9B60ACD}" type="slidenum">
              <a:rPr lang="en-US" smtClean="0"/>
              <a:t>‹#›</a:t>
            </a:fld>
            <a:endParaRPr lang="en-US" dirty="0"/>
          </a:p>
        </p:txBody>
      </p:sp>
    </p:spTree>
    <p:extLst>
      <p:ext uri="{BB962C8B-B14F-4D97-AF65-F5344CB8AC3E}">
        <p14:creationId xmlns:p14="http://schemas.microsoft.com/office/powerpoint/2010/main" val="529996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811B8-F5A9-41A3-83D8-AECD4AD859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439489-37B8-46A5-B099-D3BD4F4431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E1233-24C3-4158-95B3-EBAB5F35C93E}"/>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D3FFF692-D350-4D71-8EC8-0503522DF4E6}"/>
              </a:ext>
            </a:extLst>
          </p:cNvPr>
          <p:cNvSpPr>
            <a:spLocks noGrp="1"/>
          </p:cNvSpPr>
          <p:nvPr>
            <p:ph type="ftr" sz="quarter" idx="11"/>
          </p:nvPr>
        </p:nvSpPr>
        <p:spPr/>
        <p:txBody>
          <a:bodyPr/>
          <a:lstStyle/>
          <a:p>
            <a:r>
              <a:rPr lang="en-US" dirty="0"/>
              <a:t>2045 Long Range Transportation Plan</a:t>
            </a:r>
          </a:p>
        </p:txBody>
      </p:sp>
      <p:sp>
        <p:nvSpPr>
          <p:cNvPr id="6" name="Slide Number Placeholder 5">
            <a:extLst>
              <a:ext uri="{FF2B5EF4-FFF2-40B4-BE49-F238E27FC236}">
                <a16:creationId xmlns:a16="http://schemas.microsoft.com/office/drawing/2014/main" id="{B49B6D1A-4E0D-4671-91BC-19395099D368}"/>
              </a:ext>
            </a:extLst>
          </p:cNvPr>
          <p:cNvSpPr>
            <a:spLocks noGrp="1"/>
          </p:cNvSpPr>
          <p:nvPr>
            <p:ph type="sldNum" sz="quarter" idx="12"/>
          </p:nvPr>
        </p:nvSpPr>
        <p:spPr/>
        <p:txBody>
          <a:bodyPr/>
          <a:lstStyle/>
          <a:p>
            <a:fld id="{BDCA3DBC-EDA6-4CEA-959F-27D8E9B60ACD}" type="slidenum">
              <a:rPr lang="en-US" smtClean="0"/>
              <a:t>‹#›</a:t>
            </a:fld>
            <a:endParaRPr lang="en-US" dirty="0"/>
          </a:p>
        </p:txBody>
      </p:sp>
    </p:spTree>
    <p:extLst>
      <p:ext uri="{BB962C8B-B14F-4D97-AF65-F5344CB8AC3E}">
        <p14:creationId xmlns:p14="http://schemas.microsoft.com/office/powerpoint/2010/main" val="2043629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A99AF9-D805-42C2-B659-03BBCF196C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C189FA-C970-43F5-9ABE-F3A1874432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C56AC4-6D8A-4C7C-942E-2088295C596B}"/>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98196D15-9E0B-44D4-8932-73C99A28BC75}"/>
              </a:ext>
            </a:extLst>
          </p:cNvPr>
          <p:cNvSpPr>
            <a:spLocks noGrp="1"/>
          </p:cNvSpPr>
          <p:nvPr>
            <p:ph type="ftr" sz="quarter" idx="11"/>
          </p:nvPr>
        </p:nvSpPr>
        <p:spPr/>
        <p:txBody>
          <a:bodyPr/>
          <a:lstStyle/>
          <a:p>
            <a:r>
              <a:rPr lang="en-US" dirty="0"/>
              <a:t>2045 Long Range Transportation Plan</a:t>
            </a:r>
          </a:p>
        </p:txBody>
      </p:sp>
      <p:sp>
        <p:nvSpPr>
          <p:cNvPr id="6" name="Slide Number Placeholder 5">
            <a:extLst>
              <a:ext uri="{FF2B5EF4-FFF2-40B4-BE49-F238E27FC236}">
                <a16:creationId xmlns:a16="http://schemas.microsoft.com/office/drawing/2014/main" id="{FA3A0EAB-E1D7-49D5-9591-A758C536EA5C}"/>
              </a:ext>
            </a:extLst>
          </p:cNvPr>
          <p:cNvSpPr>
            <a:spLocks noGrp="1"/>
          </p:cNvSpPr>
          <p:nvPr>
            <p:ph type="sldNum" sz="quarter" idx="12"/>
          </p:nvPr>
        </p:nvSpPr>
        <p:spPr/>
        <p:txBody>
          <a:bodyPr/>
          <a:lstStyle/>
          <a:p>
            <a:fld id="{BDCA3DBC-EDA6-4CEA-959F-27D8E9B60ACD}" type="slidenum">
              <a:rPr lang="en-US" smtClean="0"/>
              <a:t>‹#›</a:t>
            </a:fld>
            <a:endParaRPr lang="en-US" dirty="0"/>
          </a:p>
        </p:txBody>
      </p:sp>
    </p:spTree>
    <p:extLst>
      <p:ext uri="{BB962C8B-B14F-4D97-AF65-F5344CB8AC3E}">
        <p14:creationId xmlns:p14="http://schemas.microsoft.com/office/powerpoint/2010/main" val="4045599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8D219B-2861-4B60-8F78-EF5502EE8423}" type="datetimeFigureOut">
              <a:rPr lang="en-US" smtClean="0"/>
              <a:t>9/30/2020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3F3C57-C5E3-4645-B3D2-137AD1E6E2F2}" type="slidenum">
              <a:rPr lang="en-US" smtClean="0"/>
              <a:t>‹#›</a:t>
            </a:fld>
            <a:endParaRPr lang="en-US" dirty="0"/>
          </a:p>
        </p:txBody>
      </p:sp>
    </p:spTree>
    <p:extLst>
      <p:ext uri="{BB962C8B-B14F-4D97-AF65-F5344CB8AC3E}">
        <p14:creationId xmlns:p14="http://schemas.microsoft.com/office/powerpoint/2010/main" val="2641770506"/>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6884E-3A5F-4FD8-8712-D08C650D97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CE7FFE-E343-46AE-B725-3750E9E80A99}"/>
              </a:ext>
            </a:extLst>
          </p:cNvPr>
          <p:cNvSpPr>
            <a:spLocks noGrp="1"/>
          </p:cNvSpPr>
          <p:nvPr>
            <p:ph idx="1"/>
          </p:nvPr>
        </p:nvSpPr>
        <p:spPr/>
        <p:txBody>
          <a:bodyPr/>
          <a:lstStyle>
            <a:lvl1pPr>
              <a:defRPr sz="3000"/>
            </a:lvl1pPr>
            <a:lvl2pPr>
              <a:defRPr sz="2800"/>
            </a:lvl2pPr>
            <a:lvl3pPr>
              <a:defRPr sz="24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9CF134B6-B734-453A-B8F0-4AF2D680F2CE}"/>
              </a:ext>
            </a:extLst>
          </p:cNvPr>
          <p:cNvSpPr>
            <a:spLocks noGrp="1"/>
          </p:cNvSpPr>
          <p:nvPr>
            <p:ph type="ftr" sz="quarter" idx="10"/>
          </p:nvPr>
        </p:nvSpPr>
        <p:spPr/>
        <p:txBody>
          <a:bodyPr/>
          <a:lstStyle/>
          <a:p>
            <a:r>
              <a:rPr lang="en-US" dirty="0"/>
              <a:t>2045 Long Range Transportation Plan</a:t>
            </a:r>
          </a:p>
        </p:txBody>
      </p:sp>
      <p:sp>
        <p:nvSpPr>
          <p:cNvPr id="8" name="Slide Number Placeholder 7">
            <a:extLst>
              <a:ext uri="{FF2B5EF4-FFF2-40B4-BE49-F238E27FC236}">
                <a16:creationId xmlns:a16="http://schemas.microsoft.com/office/drawing/2014/main" id="{529A3A27-05E0-4FE2-86FE-0B26063DD89D}"/>
              </a:ext>
            </a:extLst>
          </p:cNvPr>
          <p:cNvSpPr>
            <a:spLocks noGrp="1"/>
          </p:cNvSpPr>
          <p:nvPr>
            <p:ph type="sldNum" sz="quarter" idx="11"/>
          </p:nvPr>
        </p:nvSpPr>
        <p:spPr/>
        <p:txBody>
          <a:bodyPr/>
          <a:lstStyle/>
          <a:p>
            <a:fld id="{BDCA3DBC-EDA6-4CEA-959F-27D8E9B60ACD}" type="slidenum">
              <a:rPr lang="en-US" smtClean="0"/>
              <a:t>‹#›</a:t>
            </a:fld>
            <a:endParaRPr lang="en-US" dirty="0"/>
          </a:p>
        </p:txBody>
      </p:sp>
    </p:spTree>
    <p:extLst>
      <p:ext uri="{BB962C8B-B14F-4D97-AF65-F5344CB8AC3E}">
        <p14:creationId xmlns:p14="http://schemas.microsoft.com/office/powerpoint/2010/main" val="1576071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17C362-70E9-457D-A85C-AA2EBC8814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8E88C65-D451-42F0-AF84-2E7BC164C4FF}"/>
              </a:ext>
            </a:extLst>
          </p:cNvPr>
          <p:cNvSpPr>
            <a:spLocks noGrp="1"/>
          </p:cNvSpPr>
          <p:nvPr>
            <p:ph type="title"/>
          </p:nvPr>
        </p:nvSpPr>
        <p:spPr>
          <a:xfrm>
            <a:off x="617663" y="1709738"/>
            <a:ext cx="8229775"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4E8C1E2-E40A-4368-AA56-C98670FAD09D}"/>
              </a:ext>
            </a:extLst>
          </p:cNvPr>
          <p:cNvSpPr>
            <a:spLocks noGrp="1"/>
          </p:cNvSpPr>
          <p:nvPr>
            <p:ph type="body" idx="1"/>
          </p:nvPr>
        </p:nvSpPr>
        <p:spPr>
          <a:xfrm>
            <a:off x="617663" y="4589463"/>
            <a:ext cx="8229775"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6">
            <a:extLst>
              <a:ext uri="{FF2B5EF4-FFF2-40B4-BE49-F238E27FC236}">
                <a16:creationId xmlns:a16="http://schemas.microsoft.com/office/drawing/2014/main" id="{E290B898-D82F-40FC-8EB8-C0BB34CCED4C}"/>
              </a:ext>
            </a:extLst>
          </p:cNvPr>
          <p:cNvSpPr>
            <a:spLocks noGrp="1"/>
          </p:cNvSpPr>
          <p:nvPr>
            <p:ph type="ftr" sz="quarter" idx="10"/>
          </p:nvPr>
        </p:nvSpPr>
        <p:spPr/>
        <p:txBody>
          <a:bodyPr/>
          <a:lstStyle/>
          <a:p>
            <a:r>
              <a:rPr lang="en-US" dirty="0"/>
              <a:t>2045 Long Range Transportation Plan</a:t>
            </a:r>
          </a:p>
        </p:txBody>
      </p:sp>
      <p:sp>
        <p:nvSpPr>
          <p:cNvPr id="8" name="Slide Number Placeholder 7">
            <a:extLst>
              <a:ext uri="{FF2B5EF4-FFF2-40B4-BE49-F238E27FC236}">
                <a16:creationId xmlns:a16="http://schemas.microsoft.com/office/drawing/2014/main" id="{4169DAD1-473F-4B05-8A54-458FCF1C7690}"/>
              </a:ext>
            </a:extLst>
          </p:cNvPr>
          <p:cNvSpPr>
            <a:spLocks noGrp="1"/>
          </p:cNvSpPr>
          <p:nvPr>
            <p:ph type="sldNum" sz="quarter" idx="11"/>
          </p:nvPr>
        </p:nvSpPr>
        <p:spPr/>
        <p:txBody>
          <a:bodyPr/>
          <a:lstStyle/>
          <a:p>
            <a:fld id="{BDCA3DBC-EDA6-4CEA-959F-27D8E9B60ACD}" type="slidenum">
              <a:rPr lang="en-US" smtClean="0"/>
              <a:t>‹#›</a:t>
            </a:fld>
            <a:endParaRPr lang="en-US" dirty="0"/>
          </a:p>
        </p:txBody>
      </p:sp>
    </p:spTree>
    <p:extLst>
      <p:ext uri="{BB962C8B-B14F-4D97-AF65-F5344CB8AC3E}">
        <p14:creationId xmlns:p14="http://schemas.microsoft.com/office/powerpoint/2010/main" val="106174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927A6-D201-4506-8A44-DBDC68735C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D16EBB-FF35-41CF-BAC5-6F789B0161DB}"/>
              </a:ext>
            </a:extLst>
          </p:cNvPr>
          <p:cNvSpPr>
            <a:spLocks noGrp="1"/>
          </p:cNvSpPr>
          <p:nvPr>
            <p:ph sz="half" idx="1"/>
          </p:nvPr>
        </p:nvSpPr>
        <p:spPr>
          <a:xfrm>
            <a:off x="617837"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123B14A-5245-4385-92BC-755CF6477778}"/>
              </a:ext>
            </a:extLst>
          </p:cNvPr>
          <p:cNvSpPr>
            <a:spLocks noGrp="1"/>
          </p:cNvSpPr>
          <p:nvPr>
            <p:ph sz="half" idx="2"/>
          </p:nvPr>
        </p:nvSpPr>
        <p:spPr>
          <a:xfrm>
            <a:off x="4736752"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4CC637F2-3172-4FEF-A7D7-9B9C6A5837EA}"/>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CC7A35C9-718A-4560-B25E-02E07265552D}"/>
              </a:ext>
            </a:extLst>
          </p:cNvPr>
          <p:cNvSpPr>
            <a:spLocks noGrp="1"/>
          </p:cNvSpPr>
          <p:nvPr>
            <p:ph type="ftr" sz="quarter" idx="11"/>
          </p:nvPr>
        </p:nvSpPr>
        <p:spPr/>
        <p:txBody>
          <a:bodyPr/>
          <a:lstStyle/>
          <a:p>
            <a:r>
              <a:rPr lang="en-US" dirty="0"/>
              <a:t>2045 Long Range Transportation Plan</a:t>
            </a:r>
          </a:p>
        </p:txBody>
      </p:sp>
      <p:sp>
        <p:nvSpPr>
          <p:cNvPr id="7" name="Slide Number Placeholder 6">
            <a:extLst>
              <a:ext uri="{FF2B5EF4-FFF2-40B4-BE49-F238E27FC236}">
                <a16:creationId xmlns:a16="http://schemas.microsoft.com/office/drawing/2014/main" id="{7879466A-35C0-4E28-BB36-BA97D8D51BCD}"/>
              </a:ext>
            </a:extLst>
          </p:cNvPr>
          <p:cNvSpPr>
            <a:spLocks noGrp="1"/>
          </p:cNvSpPr>
          <p:nvPr>
            <p:ph type="sldNum" sz="quarter" idx="12"/>
          </p:nvPr>
        </p:nvSpPr>
        <p:spPr/>
        <p:txBody>
          <a:bodyPr/>
          <a:lstStyle/>
          <a:p>
            <a:fld id="{BDCA3DBC-EDA6-4CEA-959F-27D8E9B60ACD}" type="slidenum">
              <a:rPr lang="en-US" smtClean="0"/>
              <a:t>‹#›</a:t>
            </a:fld>
            <a:endParaRPr lang="en-US" dirty="0"/>
          </a:p>
        </p:txBody>
      </p:sp>
    </p:spTree>
    <p:extLst>
      <p:ext uri="{BB962C8B-B14F-4D97-AF65-F5344CB8AC3E}">
        <p14:creationId xmlns:p14="http://schemas.microsoft.com/office/powerpoint/2010/main" val="478102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DC5E4-EA66-4BBB-8433-B76EC2D04F71}"/>
              </a:ext>
            </a:extLst>
          </p:cNvPr>
          <p:cNvSpPr>
            <a:spLocks noGrp="1"/>
          </p:cNvSpPr>
          <p:nvPr>
            <p:ph type="title"/>
          </p:nvPr>
        </p:nvSpPr>
        <p:spPr>
          <a:xfrm>
            <a:off x="617362"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FD4D5C-48CF-4D05-88B1-AF8A4FC05393}"/>
              </a:ext>
            </a:extLst>
          </p:cNvPr>
          <p:cNvSpPr>
            <a:spLocks noGrp="1"/>
          </p:cNvSpPr>
          <p:nvPr>
            <p:ph type="body" idx="1"/>
          </p:nvPr>
        </p:nvSpPr>
        <p:spPr>
          <a:xfrm>
            <a:off x="617362" y="1681163"/>
            <a:ext cx="38862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79980B-1658-4BCB-BE75-2270AA05ACC5}"/>
              </a:ext>
            </a:extLst>
          </p:cNvPr>
          <p:cNvSpPr>
            <a:spLocks noGrp="1"/>
          </p:cNvSpPr>
          <p:nvPr>
            <p:ph sz="half" idx="2"/>
          </p:nvPr>
        </p:nvSpPr>
        <p:spPr>
          <a:xfrm>
            <a:off x="617362" y="2505075"/>
            <a:ext cx="38862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6B59EC-300D-417D-971C-1A21168096D3}"/>
              </a:ext>
            </a:extLst>
          </p:cNvPr>
          <p:cNvSpPr>
            <a:spLocks noGrp="1"/>
          </p:cNvSpPr>
          <p:nvPr>
            <p:ph type="body" sz="quarter" idx="3"/>
          </p:nvPr>
        </p:nvSpPr>
        <p:spPr>
          <a:xfrm>
            <a:off x="4961233" y="1690688"/>
            <a:ext cx="38862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E2B80C-B88C-45CE-8072-D1FFBB690FAE}"/>
              </a:ext>
            </a:extLst>
          </p:cNvPr>
          <p:cNvSpPr>
            <a:spLocks noGrp="1"/>
          </p:cNvSpPr>
          <p:nvPr>
            <p:ph sz="quarter" idx="4"/>
          </p:nvPr>
        </p:nvSpPr>
        <p:spPr>
          <a:xfrm>
            <a:off x="4961233" y="2514600"/>
            <a:ext cx="38862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9">
            <a:extLst>
              <a:ext uri="{FF2B5EF4-FFF2-40B4-BE49-F238E27FC236}">
                <a16:creationId xmlns:a16="http://schemas.microsoft.com/office/drawing/2014/main" id="{C1623001-9487-403C-BAF5-B59E7EFE187A}"/>
              </a:ext>
            </a:extLst>
          </p:cNvPr>
          <p:cNvSpPr>
            <a:spLocks noGrp="1"/>
          </p:cNvSpPr>
          <p:nvPr>
            <p:ph type="ftr" sz="quarter" idx="10"/>
          </p:nvPr>
        </p:nvSpPr>
        <p:spPr/>
        <p:txBody>
          <a:bodyPr/>
          <a:lstStyle/>
          <a:p>
            <a:r>
              <a:rPr lang="en-US" dirty="0"/>
              <a:t>2045 Long Range Transportation Plan</a:t>
            </a:r>
          </a:p>
        </p:txBody>
      </p:sp>
      <p:sp>
        <p:nvSpPr>
          <p:cNvPr id="11" name="Slide Number Placeholder 10">
            <a:extLst>
              <a:ext uri="{FF2B5EF4-FFF2-40B4-BE49-F238E27FC236}">
                <a16:creationId xmlns:a16="http://schemas.microsoft.com/office/drawing/2014/main" id="{9D741FFA-80B6-482C-A66F-F7B92D52CA47}"/>
              </a:ext>
            </a:extLst>
          </p:cNvPr>
          <p:cNvSpPr>
            <a:spLocks noGrp="1"/>
          </p:cNvSpPr>
          <p:nvPr>
            <p:ph type="sldNum" sz="quarter" idx="11"/>
          </p:nvPr>
        </p:nvSpPr>
        <p:spPr/>
        <p:txBody>
          <a:bodyPr/>
          <a:lstStyle/>
          <a:p>
            <a:fld id="{BDCA3DBC-EDA6-4CEA-959F-27D8E9B60ACD}" type="slidenum">
              <a:rPr lang="en-US" smtClean="0"/>
              <a:pPr/>
              <a:t>‹#›</a:t>
            </a:fld>
            <a:endParaRPr lang="en-US" dirty="0"/>
          </a:p>
        </p:txBody>
      </p:sp>
    </p:spTree>
    <p:extLst>
      <p:ext uri="{BB962C8B-B14F-4D97-AF65-F5344CB8AC3E}">
        <p14:creationId xmlns:p14="http://schemas.microsoft.com/office/powerpoint/2010/main" val="2876362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A2CC2-22BF-46B5-ABAA-8F984A4A1BB6}"/>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9E69DC44-D3B8-49A6-B42E-024E286BB3BA}"/>
              </a:ext>
            </a:extLst>
          </p:cNvPr>
          <p:cNvSpPr>
            <a:spLocks noGrp="1"/>
          </p:cNvSpPr>
          <p:nvPr>
            <p:ph type="ftr" sz="quarter" idx="10"/>
          </p:nvPr>
        </p:nvSpPr>
        <p:spPr/>
        <p:txBody>
          <a:bodyPr/>
          <a:lstStyle/>
          <a:p>
            <a:r>
              <a:rPr lang="en-US" dirty="0"/>
              <a:t>2045 Long Range Transportation Plan</a:t>
            </a:r>
          </a:p>
        </p:txBody>
      </p:sp>
      <p:sp>
        <p:nvSpPr>
          <p:cNvPr id="7" name="Slide Number Placeholder 6">
            <a:extLst>
              <a:ext uri="{FF2B5EF4-FFF2-40B4-BE49-F238E27FC236}">
                <a16:creationId xmlns:a16="http://schemas.microsoft.com/office/drawing/2014/main" id="{C4238F39-C94C-4824-B1C8-58EF8D05AFB1}"/>
              </a:ext>
            </a:extLst>
          </p:cNvPr>
          <p:cNvSpPr>
            <a:spLocks noGrp="1"/>
          </p:cNvSpPr>
          <p:nvPr>
            <p:ph type="sldNum" sz="quarter" idx="11"/>
          </p:nvPr>
        </p:nvSpPr>
        <p:spPr/>
        <p:txBody>
          <a:bodyPr/>
          <a:lstStyle/>
          <a:p>
            <a:fld id="{BDCA3DBC-EDA6-4CEA-959F-27D8E9B60ACD}" type="slidenum">
              <a:rPr lang="en-US" smtClean="0"/>
              <a:pPr/>
              <a:t>‹#›</a:t>
            </a:fld>
            <a:endParaRPr lang="en-US" dirty="0"/>
          </a:p>
        </p:txBody>
      </p:sp>
    </p:spTree>
    <p:extLst>
      <p:ext uri="{BB962C8B-B14F-4D97-AF65-F5344CB8AC3E}">
        <p14:creationId xmlns:p14="http://schemas.microsoft.com/office/powerpoint/2010/main" val="4251794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8EE650-74A2-4035-A2CA-41869D48D561}"/>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BA8D2830-6474-4B35-AABF-343C14B8CD26}"/>
              </a:ext>
            </a:extLst>
          </p:cNvPr>
          <p:cNvSpPr>
            <a:spLocks noGrp="1"/>
          </p:cNvSpPr>
          <p:nvPr>
            <p:ph type="ftr" sz="quarter" idx="11"/>
          </p:nvPr>
        </p:nvSpPr>
        <p:spPr/>
        <p:txBody>
          <a:bodyPr/>
          <a:lstStyle/>
          <a:p>
            <a:r>
              <a:rPr lang="en-US" dirty="0"/>
              <a:t>2045 Long Range Transportation Plan</a:t>
            </a:r>
          </a:p>
        </p:txBody>
      </p:sp>
      <p:sp>
        <p:nvSpPr>
          <p:cNvPr id="4" name="Slide Number Placeholder 3">
            <a:extLst>
              <a:ext uri="{FF2B5EF4-FFF2-40B4-BE49-F238E27FC236}">
                <a16:creationId xmlns:a16="http://schemas.microsoft.com/office/drawing/2014/main" id="{43F4C814-267E-4E21-AFEF-7A8CFFB2EC97}"/>
              </a:ext>
            </a:extLst>
          </p:cNvPr>
          <p:cNvSpPr>
            <a:spLocks noGrp="1"/>
          </p:cNvSpPr>
          <p:nvPr>
            <p:ph type="sldNum" sz="quarter" idx="12"/>
          </p:nvPr>
        </p:nvSpPr>
        <p:spPr/>
        <p:txBody>
          <a:bodyPr/>
          <a:lstStyle/>
          <a:p>
            <a:fld id="{BDCA3DBC-EDA6-4CEA-959F-27D8E9B60ACD}" type="slidenum">
              <a:rPr lang="en-US" smtClean="0"/>
              <a:t>‹#›</a:t>
            </a:fld>
            <a:endParaRPr lang="en-US" dirty="0"/>
          </a:p>
        </p:txBody>
      </p:sp>
    </p:spTree>
    <p:extLst>
      <p:ext uri="{BB962C8B-B14F-4D97-AF65-F5344CB8AC3E}">
        <p14:creationId xmlns:p14="http://schemas.microsoft.com/office/powerpoint/2010/main" val="4242431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D699F-A6F7-4449-B500-DCAB146CE1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4AF9C6-B0B5-4DE6-9D50-779F2145D6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8E6140-7702-423D-87AA-9385E43F84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9EC1B4-45B0-4206-A8C9-C59B2B1B22F0}"/>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70E1ECFC-0AA4-4C70-879E-4F99B556ADBF}"/>
              </a:ext>
            </a:extLst>
          </p:cNvPr>
          <p:cNvSpPr>
            <a:spLocks noGrp="1"/>
          </p:cNvSpPr>
          <p:nvPr>
            <p:ph type="ftr" sz="quarter" idx="11"/>
          </p:nvPr>
        </p:nvSpPr>
        <p:spPr/>
        <p:txBody>
          <a:bodyPr/>
          <a:lstStyle/>
          <a:p>
            <a:r>
              <a:rPr lang="en-US" dirty="0"/>
              <a:t>2045 Long Range Transportation Plan</a:t>
            </a:r>
          </a:p>
        </p:txBody>
      </p:sp>
      <p:sp>
        <p:nvSpPr>
          <p:cNvPr id="7" name="Slide Number Placeholder 6">
            <a:extLst>
              <a:ext uri="{FF2B5EF4-FFF2-40B4-BE49-F238E27FC236}">
                <a16:creationId xmlns:a16="http://schemas.microsoft.com/office/drawing/2014/main" id="{DEDDE163-8BA0-4549-A187-1765B209E109}"/>
              </a:ext>
            </a:extLst>
          </p:cNvPr>
          <p:cNvSpPr>
            <a:spLocks noGrp="1"/>
          </p:cNvSpPr>
          <p:nvPr>
            <p:ph type="sldNum" sz="quarter" idx="12"/>
          </p:nvPr>
        </p:nvSpPr>
        <p:spPr/>
        <p:txBody>
          <a:bodyPr/>
          <a:lstStyle/>
          <a:p>
            <a:fld id="{BDCA3DBC-EDA6-4CEA-959F-27D8E9B60ACD}" type="slidenum">
              <a:rPr lang="en-US" smtClean="0"/>
              <a:t>‹#›</a:t>
            </a:fld>
            <a:endParaRPr lang="en-US" dirty="0"/>
          </a:p>
        </p:txBody>
      </p:sp>
    </p:spTree>
    <p:extLst>
      <p:ext uri="{BB962C8B-B14F-4D97-AF65-F5344CB8AC3E}">
        <p14:creationId xmlns:p14="http://schemas.microsoft.com/office/powerpoint/2010/main" val="3542898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17AD2-7182-4FA4-971C-A94C2F4C1B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B5C1B6-A0F1-417D-A637-C2FDA6E880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E07FEDE-F84F-4A66-B7B4-891EACF743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56C445-DCB7-4826-B144-9483C9C4C0B9}"/>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8C07B44A-A3CB-4638-8B2B-48A9C23DCCD5}"/>
              </a:ext>
            </a:extLst>
          </p:cNvPr>
          <p:cNvSpPr>
            <a:spLocks noGrp="1"/>
          </p:cNvSpPr>
          <p:nvPr>
            <p:ph type="ftr" sz="quarter" idx="11"/>
          </p:nvPr>
        </p:nvSpPr>
        <p:spPr/>
        <p:txBody>
          <a:bodyPr/>
          <a:lstStyle/>
          <a:p>
            <a:r>
              <a:rPr lang="en-US" dirty="0"/>
              <a:t>2045 Long Range Transportation Plan</a:t>
            </a:r>
          </a:p>
        </p:txBody>
      </p:sp>
      <p:sp>
        <p:nvSpPr>
          <p:cNvPr id="7" name="Slide Number Placeholder 6">
            <a:extLst>
              <a:ext uri="{FF2B5EF4-FFF2-40B4-BE49-F238E27FC236}">
                <a16:creationId xmlns:a16="http://schemas.microsoft.com/office/drawing/2014/main" id="{D339BE5E-8FDD-4E5B-8DAD-DBE4983151D0}"/>
              </a:ext>
            </a:extLst>
          </p:cNvPr>
          <p:cNvSpPr>
            <a:spLocks noGrp="1"/>
          </p:cNvSpPr>
          <p:nvPr>
            <p:ph type="sldNum" sz="quarter" idx="12"/>
          </p:nvPr>
        </p:nvSpPr>
        <p:spPr/>
        <p:txBody>
          <a:bodyPr/>
          <a:lstStyle/>
          <a:p>
            <a:fld id="{BDCA3DBC-EDA6-4CEA-959F-27D8E9B60ACD}" type="slidenum">
              <a:rPr lang="en-US" smtClean="0"/>
              <a:t>‹#›</a:t>
            </a:fld>
            <a:endParaRPr lang="en-US" dirty="0"/>
          </a:p>
        </p:txBody>
      </p:sp>
    </p:spTree>
    <p:extLst>
      <p:ext uri="{BB962C8B-B14F-4D97-AF65-F5344CB8AC3E}">
        <p14:creationId xmlns:p14="http://schemas.microsoft.com/office/powerpoint/2010/main" val="2709641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13723F-162E-4066-8264-663C92349612}"/>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39B115E-7C2F-411C-B43D-33DE0147E4EE}"/>
              </a:ext>
            </a:extLst>
          </p:cNvPr>
          <p:cNvSpPr>
            <a:spLocks noGrp="1"/>
          </p:cNvSpPr>
          <p:nvPr>
            <p:ph type="title"/>
          </p:nvPr>
        </p:nvSpPr>
        <p:spPr>
          <a:xfrm>
            <a:off x="617838" y="1"/>
            <a:ext cx="7306962" cy="135924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AB5F418-226D-426C-976B-1A74D4A0CE19}"/>
              </a:ext>
            </a:extLst>
          </p:cNvPr>
          <p:cNvSpPr>
            <a:spLocks noGrp="1"/>
          </p:cNvSpPr>
          <p:nvPr>
            <p:ph type="body" idx="1"/>
          </p:nvPr>
        </p:nvSpPr>
        <p:spPr>
          <a:xfrm>
            <a:off x="617838" y="1606378"/>
            <a:ext cx="8229600" cy="457058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C43E070-632F-414C-9ED2-DE75236B0567}"/>
              </a:ext>
            </a:extLst>
          </p:cNvPr>
          <p:cNvSpPr>
            <a:spLocks noGrp="1"/>
          </p:cNvSpPr>
          <p:nvPr>
            <p:ph type="ftr" sz="quarter" idx="3"/>
          </p:nvPr>
        </p:nvSpPr>
        <p:spPr>
          <a:xfrm>
            <a:off x="617838" y="6356350"/>
            <a:ext cx="7535562" cy="365125"/>
          </a:xfrm>
          <a:prstGeom prst="rect">
            <a:avLst/>
          </a:prstGeom>
        </p:spPr>
        <p:txBody>
          <a:bodyPr vert="horz" lIns="91440" tIns="45720" rIns="91440" bIns="45720" rtlCol="0" anchor="ctr"/>
          <a:lstStyle>
            <a:lvl1pPr algn="l">
              <a:tabLst>
                <a:tab pos="230188" algn="l"/>
              </a:tabLst>
              <a:defRPr sz="1200" b="1">
                <a:solidFill>
                  <a:schemeClr val="bg1"/>
                </a:solidFill>
              </a:defRPr>
            </a:lvl1pPr>
          </a:lstStyle>
          <a:p>
            <a:r>
              <a:rPr lang="en-US" dirty="0"/>
              <a:t>2045 Long Range Transportation Plan</a:t>
            </a:r>
          </a:p>
        </p:txBody>
      </p:sp>
      <p:sp>
        <p:nvSpPr>
          <p:cNvPr id="6" name="Slide Number Placeholder 5">
            <a:extLst>
              <a:ext uri="{FF2B5EF4-FFF2-40B4-BE49-F238E27FC236}">
                <a16:creationId xmlns:a16="http://schemas.microsoft.com/office/drawing/2014/main" id="{B2C455D8-395F-496F-A9DB-14389F1A9A62}"/>
              </a:ext>
            </a:extLst>
          </p:cNvPr>
          <p:cNvSpPr>
            <a:spLocks noGrp="1"/>
          </p:cNvSpPr>
          <p:nvPr>
            <p:ph type="sldNum" sz="quarter" idx="4"/>
          </p:nvPr>
        </p:nvSpPr>
        <p:spPr>
          <a:xfrm>
            <a:off x="6536724"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BDCA3DBC-EDA6-4CEA-959F-27D8E9B60ACD}" type="slidenum">
              <a:rPr lang="en-US" smtClean="0"/>
              <a:pPr/>
              <a:t>‹#›</a:t>
            </a:fld>
            <a:endParaRPr lang="en-US" dirty="0"/>
          </a:p>
        </p:txBody>
      </p:sp>
    </p:spTree>
    <p:extLst>
      <p:ext uri="{BB962C8B-B14F-4D97-AF65-F5344CB8AC3E}">
        <p14:creationId xmlns:p14="http://schemas.microsoft.com/office/powerpoint/2010/main" val="1870688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bg1"/>
          </a:solidFill>
          <a:effectLst>
            <a:outerShdw blurRad="50800" dist="38100" dir="2700000" algn="tl" rotWithShape="0">
              <a:prstClr val="black">
                <a:alpha val="40000"/>
              </a:prstClr>
            </a:outerShdw>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7ACCC56-BDB8-4C93-B38B-1254E1BB7166}"/>
              </a:ext>
            </a:extLst>
          </p:cNvPr>
          <p:cNvSpPr>
            <a:spLocks noGrp="1"/>
          </p:cNvSpPr>
          <p:nvPr>
            <p:ph type="subTitle" idx="1"/>
          </p:nvPr>
        </p:nvSpPr>
        <p:spPr>
          <a:xfrm>
            <a:off x="617838" y="4564063"/>
            <a:ext cx="4563762" cy="1655762"/>
          </a:xfrm>
        </p:spPr>
        <p:txBody>
          <a:bodyPr/>
          <a:lstStyle/>
          <a:p>
            <a:r>
              <a:rPr lang="en-US" dirty="0"/>
              <a:t>MPO Board</a:t>
            </a:r>
          </a:p>
          <a:p>
            <a:r>
              <a:rPr lang="en-US" dirty="0"/>
              <a:t>October 5, 2020 </a:t>
            </a:r>
          </a:p>
        </p:txBody>
      </p:sp>
      <p:sp>
        <p:nvSpPr>
          <p:cNvPr id="6" name="Title 1">
            <a:extLst>
              <a:ext uri="{FF2B5EF4-FFF2-40B4-BE49-F238E27FC236}">
                <a16:creationId xmlns:a16="http://schemas.microsoft.com/office/drawing/2014/main" id="{BC4733BE-799E-4117-B1D8-28968D9F8542}"/>
              </a:ext>
            </a:extLst>
          </p:cNvPr>
          <p:cNvSpPr txBox="1">
            <a:spLocks/>
          </p:cNvSpPr>
          <p:nvPr/>
        </p:nvSpPr>
        <p:spPr>
          <a:xfrm>
            <a:off x="617838" y="2084388"/>
            <a:ext cx="5254456"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000" b="1" kern="1200">
                <a:solidFill>
                  <a:schemeClr val="accent2"/>
                </a:solidFill>
                <a:effectLst/>
                <a:latin typeface="+mj-lt"/>
                <a:ea typeface="+mj-ea"/>
                <a:cs typeface="+mj-cs"/>
              </a:defRPr>
            </a:lvl1pPr>
          </a:lstStyle>
          <a:p>
            <a:r>
              <a:rPr lang="en-US" sz="3000" dirty="0"/>
              <a:t>Route to 2045</a:t>
            </a:r>
            <a:br>
              <a:rPr lang="en-US" sz="3000" dirty="0"/>
            </a:br>
            <a:br>
              <a:rPr lang="en-US" sz="3000" dirty="0"/>
            </a:br>
            <a:r>
              <a:rPr lang="en-US" sz="3000" dirty="0"/>
              <a:t>Charlotte County-Punta Gorda MPO LRTP</a:t>
            </a:r>
          </a:p>
        </p:txBody>
      </p:sp>
    </p:spTree>
    <p:extLst>
      <p:ext uri="{BB962C8B-B14F-4D97-AF65-F5344CB8AC3E}">
        <p14:creationId xmlns:p14="http://schemas.microsoft.com/office/powerpoint/2010/main" val="1726553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 name="Picture 8" descr="A close up of a map&#10;&#10;Description automatically generated">
            <a:extLst>
              <a:ext uri="{FF2B5EF4-FFF2-40B4-BE49-F238E27FC236}">
                <a16:creationId xmlns:a16="http://schemas.microsoft.com/office/drawing/2014/main" id="{90D842CE-947B-40E8-A6AF-E703A843B96C}"/>
              </a:ext>
            </a:extLst>
          </p:cNvPr>
          <p:cNvPicPr>
            <a:picLocks noChangeAspect="1"/>
          </p:cNvPicPr>
          <p:nvPr/>
        </p:nvPicPr>
        <p:blipFill rotWithShape="1">
          <a:blip r:embed="rId3">
            <a:extLst>
              <a:ext uri="{28A0092B-C50C-407E-A947-70E740481C1C}">
                <a14:useLocalDpi xmlns:a14="http://schemas.microsoft.com/office/drawing/2010/main" val="0"/>
              </a:ext>
            </a:extLst>
          </a:blip>
          <a:srcRect l="847" t="1622" r="847" b="1622"/>
          <a:stretch/>
        </p:blipFill>
        <p:spPr>
          <a:xfrm>
            <a:off x="706879" y="0"/>
            <a:ext cx="10768418" cy="6857996"/>
          </a:xfrm>
          <a:prstGeom prst="rect">
            <a:avLst/>
          </a:prstGeom>
        </p:spPr>
      </p:pic>
      <p:sp>
        <p:nvSpPr>
          <p:cNvPr id="5" name="Oval 4">
            <a:extLst>
              <a:ext uri="{FF2B5EF4-FFF2-40B4-BE49-F238E27FC236}">
                <a16:creationId xmlns:a16="http://schemas.microsoft.com/office/drawing/2014/main" id="{61100155-4F67-452E-88E0-94FF718A4A0D}"/>
              </a:ext>
            </a:extLst>
          </p:cNvPr>
          <p:cNvSpPr/>
          <p:nvPr/>
        </p:nvSpPr>
        <p:spPr>
          <a:xfrm rot="2535889">
            <a:off x="5876905" y="4721529"/>
            <a:ext cx="1680792" cy="396336"/>
          </a:xfrm>
          <a:prstGeom prst="ellipse">
            <a:avLst/>
          </a:prstGeom>
          <a:noFill/>
          <a:ln w="76200">
            <a:solidFill>
              <a:srgbClr val="9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Shape 5">
            <a:extLst>
              <a:ext uri="{FF2B5EF4-FFF2-40B4-BE49-F238E27FC236}">
                <a16:creationId xmlns:a16="http://schemas.microsoft.com/office/drawing/2014/main" id="{F5ECEF76-4488-4BFD-87A5-9CD23986A08E}"/>
              </a:ext>
            </a:extLst>
          </p:cNvPr>
          <p:cNvSpPr/>
          <p:nvPr/>
        </p:nvSpPr>
        <p:spPr>
          <a:xfrm>
            <a:off x="6619240" y="4735830"/>
            <a:ext cx="2151380" cy="660945"/>
          </a:xfrm>
          <a:custGeom>
            <a:avLst/>
            <a:gdLst>
              <a:gd name="connsiteX0" fmla="*/ 0 w 3233531"/>
              <a:gd name="connsiteY0" fmla="*/ 39757 h 954157"/>
              <a:gd name="connsiteX1" fmla="*/ 3207026 w 3233531"/>
              <a:gd name="connsiteY1" fmla="*/ 0 h 954157"/>
              <a:gd name="connsiteX2" fmla="*/ 3233531 w 3233531"/>
              <a:gd name="connsiteY2" fmla="*/ 914400 h 954157"/>
              <a:gd name="connsiteX3" fmla="*/ 1073426 w 3233531"/>
              <a:gd name="connsiteY3" fmla="*/ 954157 h 954157"/>
              <a:gd name="connsiteX4" fmla="*/ 0 w 3233531"/>
              <a:gd name="connsiteY4" fmla="*/ 39757 h 954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3531" h="954157">
                <a:moveTo>
                  <a:pt x="0" y="39757"/>
                </a:moveTo>
                <a:lnTo>
                  <a:pt x="3207026" y="0"/>
                </a:lnTo>
                <a:lnTo>
                  <a:pt x="3233531" y="914400"/>
                </a:lnTo>
                <a:lnTo>
                  <a:pt x="1073426" y="954157"/>
                </a:lnTo>
                <a:lnTo>
                  <a:pt x="0" y="39757"/>
                </a:lnTo>
                <a:close/>
              </a:path>
            </a:pathLst>
          </a:custGeom>
          <a:solidFill>
            <a:srgbClr val="FF0000">
              <a:alpha val="25000"/>
            </a:srgbClr>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682CCCB-30A0-44D6-9F4F-863746498C7A}"/>
              </a:ext>
            </a:extLst>
          </p:cNvPr>
          <p:cNvSpPr>
            <a:spLocks noGrp="1"/>
          </p:cNvSpPr>
          <p:nvPr>
            <p:ph type="title"/>
          </p:nvPr>
        </p:nvSpPr>
        <p:spPr>
          <a:xfrm>
            <a:off x="831272" y="1"/>
            <a:ext cx="4582391" cy="1359242"/>
          </a:xfrm>
        </p:spPr>
        <p:txBody>
          <a:bodyPr/>
          <a:lstStyle/>
          <a:p>
            <a:r>
              <a:rPr lang="en-US" dirty="0">
                <a:solidFill>
                  <a:schemeClr val="tx1"/>
                </a:solidFill>
              </a:rPr>
              <a:t>2045 Roadway Needs Projects</a:t>
            </a:r>
          </a:p>
        </p:txBody>
      </p:sp>
    </p:spTree>
    <p:extLst>
      <p:ext uri="{BB962C8B-B14F-4D97-AF65-F5344CB8AC3E}">
        <p14:creationId xmlns:p14="http://schemas.microsoft.com/office/powerpoint/2010/main" val="1012364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C1CF3-E753-4E05-82D9-1E9F48FA6A6A}"/>
              </a:ext>
            </a:extLst>
          </p:cNvPr>
          <p:cNvSpPr>
            <a:spLocks noGrp="1"/>
          </p:cNvSpPr>
          <p:nvPr>
            <p:ph type="title"/>
          </p:nvPr>
        </p:nvSpPr>
        <p:spPr/>
        <p:txBody>
          <a:bodyPr/>
          <a:lstStyle/>
          <a:p>
            <a:r>
              <a:rPr lang="en-US" dirty="0"/>
              <a:t>Roadway Needs</a:t>
            </a:r>
          </a:p>
        </p:txBody>
      </p:sp>
      <p:sp>
        <p:nvSpPr>
          <p:cNvPr id="3" name="Content Placeholder 2">
            <a:extLst>
              <a:ext uri="{FF2B5EF4-FFF2-40B4-BE49-F238E27FC236}">
                <a16:creationId xmlns:a16="http://schemas.microsoft.com/office/drawing/2014/main" id="{760244CB-B555-4D96-A606-D34F6738FEF7}"/>
              </a:ext>
            </a:extLst>
          </p:cNvPr>
          <p:cNvSpPr>
            <a:spLocks noGrp="1"/>
          </p:cNvSpPr>
          <p:nvPr>
            <p:ph idx="1"/>
          </p:nvPr>
        </p:nvSpPr>
        <p:spPr>
          <a:xfrm>
            <a:off x="587358" y="1648460"/>
            <a:ext cx="8698882" cy="4538663"/>
          </a:xfrm>
        </p:spPr>
        <p:txBody>
          <a:bodyPr>
            <a:normAutofit/>
          </a:bodyPr>
          <a:lstStyle/>
          <a:p>
            <a:r>
              <a:rPr lang="en-US" sz="3200" dirty="0"/>
              <a:t>Based on projections of future growth</a:t>
            </a:r>
          </a:p>
          <a:p>
            <a:r>
              <a:rPr lang="en-US" sz="3200" dirty="0"/>
              <a:t>Evaluated future travel demand in c</a:t>
            </a:r>
            <a:r>
              <a:rPr lang="en-US" sz="3000" dirty="0"/>
              <a:t>oordination with FDOT and neighbor MPO’s</a:t>
            </a:r>
          </a:p>
          <a:p>
            <a:r>
              <a:rPr lang="en-US" dirty="0"/>
              <a:t>Tested effects of Connected Autonomous Vehicles on congestion</a:t>
            </a:r>
          </a:p>
          <a:p>
            <a:r>
              <a:rPr lang="en-US" sz="3000" dirty="0"/>
              <a:t>Incorporated intersection improvement needs</a:t>
            </a:r>
          </a:p>
          <a:p>
            <a:endParaRPr lang="en-US" sz="3000" dirty="0"/>
          </a:p>
          <a:p>
            <a:pPr lvl="1"/>
            <a:endParaRPr lang="en-US" sz="3000" dirty="0"/>
          </a:p>
          <a:p>
            <a:endParaRPr lang="en-US" sz="3200" dirty="0"/>
          </a:p>
        </p:txBody>
      </p:sp>
    </p:spTree>
    <p:extLst>
      <p:ext uri="{BB962C8B-B14F-4D97-AF65-F5344CB8AC3E}">
        <p14:creationId xmlns:p14="http://schemas.microsoft.com/office/powerpoint/2010/main" val="1329685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D7A9F-A7F1-4C26-8511-C42FDB503150}"/>
              </a:ext>
            </a:extLst>
          </p:cNvPr>
          <p:cNvSpPr>
            <a:spLocks noGrp="1"/>
          </p:cNvSpPr>
          <p:nvPr>
            <p:ph type="title"/>
          </p:nvPr>
        </p:nvSpPr>
        <p:spPr>
          <a:xfrm>
            <a:off x="617837" y="158756"/>
            <a:ext cx="7819581" cy="1262272"/>
          </a:xfrm>
        </p:spPr>
        <p:txBody>
          <a:bodyPr>
            <a:normAutofit fontScale="90000"/>
          </a:bodyPr>
          <a:lstStyle/>
          <a:p>
            <a:r>
              <a:rPr lang="en-US" dirty="0"/>
              <a:t>Public Outreach for Developing Route to 2045 LRTP</a:t>
            </a:r>
          </a:p>
        </p:txBody>
      </p:sp>
      <p:sp>
        <p:nvSpPr>
          <p:cNvPr id="3" name="Content Placeholder 2">
            <a:extLst>
              <a:ext uri="{FF2B5EF4-FFF2-40B4-BE49-F238E27FC236}">
                <a16:creationId xmlns:a16="http://schemas.microsoft.com/office/drawing/2014/main" id="{D212DC75-F4C0-4095-8D97-2067A8583D5F}"/>
              </a:ext>
            </a:extLst>
          </p:cNvPr>
          <p:cNvSpPr>
            <a:spLocks noGrp="1"/>
          </p:cNvSpPr>
          <p:nvPr>
            <p:ph idx="1"/>
          </p:nvPr>
        </p:nvSpPr>
        <p:spPr/>
        <p:txBody>
          <a:bodyPr>
            <a:normAutofit/>
          </a:bodyPr>
          <a:lstStyle/>
          <a:p>
            <a:r>
              <a:rPr lang="en-US" dirty="0"/>
              <a:t>Newsletter provided information on LRTP </a:t>
            </a:r>
          </a:p>
          <a:p>
            <a:r>
              <a:rPr lang="en-US" dirty="0"/>
              <a:t>Project Cards </a:t>
            </a:r>
          </a:p>
          <a:p>
            <a:r>
              <a:rPr lang="en-US" dirty="0"/>
              <a:t>Two online Surveys</a:t>
            </a:r>
          </a:p>
          <a:p>
            <a:r>
              <a:rPr lang="en-US" dirty="0"/>
              <a:t>Interactive Online Map of issues</a:t>
            </a:r>
          </a:p>
          <a:p>
            <a:r>
              <a:rPr lang="en-US" dirty="0"/>
              <a:t>In-Person Workshop in February</a:t>
            </a:r>
          </a:p>
          <a:p>
            <a:r>
              <a:rPr lang="en-US" dirty="0"/>
              <a:t>Virtual Workshops in June</a:t>
            </a:r>
          </a:p>
          <a:p>
            <a:r>
              <a:rPr lang="en-US" dirty="0"/>
              <a:t>30-Day Comment Period </a:t>
            </a:r>
          </a:p>
        </p:txBody>
      </p:sp>
      <p:sp>
        <p:nvSpPr>
          <p:cNvPr id="4" name="Footer Placeholder 3">
            <a:extLst>
              <a:ext uri="{FF2B5EF4-FFF2-40B4-BE49-F238E27FC236}">
                <a16:creationId xmlns:a16="http://schemas.microsoft.com/office/drawing/2014/main" id="{61A5CC44-1B3B-482A-80FD-75E4DE409442}"/>
              </a:ext>
            </a:extLst>
          </p:cNvPr>
          <p:cNvSpPr>
            <a:spLocks noGrp="1"/>
          </p:cNvSpPr>
          <p:nvPr>
            <p:ph type="ftr" sz="quarter" idx="10"/>
          </p:nvPr>
        </p:nvSpPr>
        <p:spPr/>
        <p:txBody>
          <a:bodyPr/>
          <a:lstStyle/>
          <a:p>
            <a:r>
              <a:rPr lang="en-US" dirty="0"/>
              <a:t>2045 Long Range Transportation Plan</a:t>
            </a:r>
          </a:p>
        </p:txBody>
      </p:sp>
      <p:sp>
        <p:nvSpPr>
          <p:cNvPr id="5" name="Slide Number Placeholder 4">
            <a:extLst>
              <a:ext uri="{FF2B5EF4-FFF2-40B4-BE49-F238E27FC236}">
                <a16:creationId xmlns:a16="http://schemas.microsoft.com/office/drawing/2014/main" id="{BD0E2283-6A09-42D0-A53A-9849220C7DD4}"/>
              </a:ext>
            </a:extLst>
          </p:cNvPr>
          <p:cNvSpPr>
            <a:spLocks noGrp="1"/>
          </p:cNvSpPr>
          <p:nvPr>
            <p:ph type="sldNum" sz="quarter" idx="11"/>
          </p:nvPr>
        </p:nvSpPr>
        <p:spPr/>
        <p:txBody>
          <a:bodyPr/>
          <a:lstStyle/>
          <a:p>
            <a:fld id="{BDCA3DBC-EDA6-4CEA-959F-27D8E9B60ACD}" type="slidenum">
              <a:rPr lang="en-US" smtClean="0"/>
              <a:t>11</a:t>
            </a:fld>
            <a:endParaRPr lang="en-US" dirty="0"/>
          </a:p>
        </p:txBody>
      </p:sp>
      <p:pic>
        <p:nvPicPr>
          <p:cNvPr id="9" name="Picture 8" descr="A close up of text on a white background&#10;&#10;Description automatically generated">
            <a:extLst>
              <a:ext uri="{FF2B5EF4-FFF2-40B4-BE49-F238E27FC236}">
                <a16:creationId xmlns:a16="http://schemas.microsoft.com/office/drawing/2014/main" id="{1A6BDB72-8ADF-4C75-84AB-887C225E0B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4899" y="2780119"/>
            <a:ext cx="4865007" cy="3759323"/>
          </a:xfrm>
          <a:prstGeom prst="rect">
            <a:avLst/>
          </a:prstGeom>
        </p:spPr>
      </p:pic>
      <p:grpSp>
        <p:nvGrpSpPr>
          <p:cNvPr id="19" name="Group 18">
            <a:extLst>
              <a:ext uri="{FF2B5EF4-FFF2-40B4-BE49-F238E27FC236}">
                <a16:creationId xmlns:a16="http://schemas.microsoft.com/office/drawing/2014/main" id="{A907A6F3-C470-416E-93CB-6287811B9206}"/>
              </a:ext>
            </a:extLst>
          </p:cNvPr>
          <p:cNvGrpSpPr/>
          <p:nvPr/>
        </p:nvGrpSpPr>
        <p:grpSpPr>
          <a:xfrm rot="2138531">
            <a:off x="7853514" y="1222004"/>
            <a:ext cx="2154928" cy="2278155"/>
            <a:chOff x="5634260" y="3454047"/>
            <a:chExt cx="2154928" cy="2278155"/>
          </a:xfrm>
        </p:grpSpPr>
        <p:pic>
          <p:nvPicPr>
            <p:cNvPr id="18" name="Picture 17" descr="A close up of text on a white background&#10;&#10;Description automatically generated">
              <a:extLst>
                <a:ext uri="{FF2B5EF4-FFF2-40B4-BE49-F238E27FC236}">
                  <a16:creationId xmlns:a16="http://schemas.microsoft.com/office/drawing/2014/main" id="{9DAB979D-26EE-4190-8BE2-9F55A38ABC0F}"/>
                </a:ext>
              </a:extLst>
            </p:cNvPr>
            <p:cNvPicPr>
              <a:picLocks noChangeAspect="1"/>
            </p:cNvPicPr>
            <p:nvPr/>
          </p:nvPicPr>
          <p:blipFill rotWithShape="1">
            <a:blip r:embed="rId3">
              <a:extLst>
                <a:ext uri="{28A0092B-C50C-407E-A947-70E740481C1C}">
                  <a14:useLocalDpi xmlns:a14="http://schemas.microsoft.com/office/drawing/2010/main" val="0"/>
                </a:ext>
              </a:extLst>
            </a:blip>
            <a:srcRect l="6516" t="12139" r="8378" b="11343"/>
            <a:stretch/>
          </p:blipFill>
          <p:spPr>
            <a:xfrm rot="19965846">
              <a:off x="5634260" y="4663292"/>
              <a:ext cx="1879600" cy="1068910"/>
            </a:xfrm>
            <a:prstGeom prst="rect">
              <a:avLst/>
            </a:prstGeom>
          </p:spPr>
        </p:pic>
        <p:pic>
          <p:nvPicPr>
            <p:cNvPr id="16" name="Picture 15" descr="A picture containing umbrella, drawing&#10;&#10;Description automatically generated">
              <a:extLst>
                <a:ext uri="{FF2B5EF4-FFF2-40B4-BE49-F238E27FC236}">
                  <a16:creationId xmlns:a16="http://schemas.microsoft.com/office/drawing/2014/main" id="{65A4A705-73CF-4EFB-AB22-0391729DE562}"/>
                </a:ext>
              </a:extLst>
            </p:cNvPr>
            <p:cNvPicPr>
              <a:picLocks noChangeAspect="1"/>
            </p:cNvPicPr>
            <p:nvPr/>
          </p:nvPicPr>
          <p:blipFill rotWithShape="1">
            <a:blip r:embed="rId4">
              <a:extLst>
                <a:ext uri="{28A0092B-C50C-407E-A947-70E740481C1C}">
                  <a14:useLocalDpi xmlns:a14="http://schemas.microsoft.com/office/drawing/2010/main" val="0"/>
                </a:ext>
              </a:extLst>
            </a:blip>
            <a:srcRect l="6835" t="11963" r="7995" b="11479"/>
            <a:stretch/>
          </p:blipFill>
          <p:spPr>
            <a:xfrm rot="19898384">
              <a:off x="5909588" y="3454047"/>
              <a:ext cx="1879600" cy="1068910"/>
            </a:xfrm>
            <a:prstGeom prst="rect">
              <a:avLst/>
            </a:prstGeom>
          </p:spPr>
        </p:pic>
      </p:grpSp>
      <p:pic>
        <p:nvPicPr>
          <p:cNvPr id="7" name="Picture 6">
            <a:extLst>
              <a:ext uri="{FF2B5EF4-FFF2-40B4-BE49-F238E27FC236}">
                <a16:creationId xmlns:a16="http://schemas.microsoft.com/office/drawing/2014/main" id="{01B0E0F5-15CF-4794-81C4-B888C84A5D92}"/>
              </a:ext>
            </a:extLst>
          </p:cNvPr>
          <p:cNvPicPr>
            <a:picLocks noChangeAspect="1"/>
          </p:cNvPicPr>
          <p:nvPr/>
        </p:nvPicPr>
        <p:blipFill>
          <a:blip r:embed="rId5"/>
          <a:stretch>
            <a:fillRect/>
          </a:stretch>
        </p:blipFill>
        <p:spPr>
          <a:xfrm>
            <a:off x="5213579" y="4947732"/>
            <a:ext cx="4490721" cy="1896722"/>
          </a:xfrm>
          <a:prstGeom prst="rect">
            <a:avLst/>
          </a:prstGeom>
        </p:spPr>
      </p:pic>
    </p:spTree>
    <p:extLst>
      <p:ext uri="{BB962C8B-B14F-4D97-AF65-F5344CB8AC3E}">
        <p14:creationId xmlns:p14="http://schemas.microsoft.com/office/powerpoint/2010/main" val="157406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4DAA53D-FC50-47E8-9C21-289273884970}"/>
              </a:ext>
            </a:extLst>
          </p:cNvPr>
          <p:cNvSpPr>
            <a:spLocks noGrp="1"/>
          </p:cNvSpPr>
          <p:nvPr>
            <p:ph type="title"/>
          </p:nvPr>
        </p:nvSpPr>
        <p:spPr>
          <a:xfrm>
            <a:off x="617838" y="249381"/>
            <a:ext cx="7306962" cy="1194955"/>
          </a:xfrm>
        </p:spPr>
        <p:txBody>
          <a:bodyPr>
            <a:normAutofit/>
          </a:bodyPr>
          <a:lstStyle/>
          <a:p>
            <a:pPr marL="0" rtl="0" eaLnBrk="1" fontAlgn="b" latinLnBrk="0" hangingPunct="1">
              <a:spcBef>
                <a:spcPts val="0"/>
              </a:spcBef>
              <a:spcAft>
                <a:spcPts val="0"/>
              </a:spcAft>
            </a:pPr>
            <a:r>
              <a:rPr lang="en-US" dirty="0"/>
              <a:t>2045 LRTP Revenues </a:t>
            </a:r>
            <a:endParaRPr lang="en-US" sz="3800" dirty="0"/>
          </a:p>
        </p:txBody>
      </p:sp>
      <p:sp>
        <p:nvSpPr>
          <p:cNvPr id="4" name="Slide Number Placeholder 3">
            <a:extLst>
              <a:ext uri="{FF2B5EF4-FFF2-40B4-BE49-F238E27FC236}">
                <a16:creationId xmlns:a16="http://schemas.microsoft.com/office/drawing/2014/main" id="{23B4EA2C-7BEE-43EA-9833-631B0A34C19D}"/>
              </a:ext>
            </a:extLst>
          </p:cNvPr>
          <p:cNvSpPr>
            <a:spLocks noGrp="1"/>
          </p:cNvSpPr>
          <p:nvPr>
            <p:ph type="sldNum" sz="quarter" idx="11"/>
          </p:nvPr>
        </p:nvSpPr>
        <p:spPr/>
        <p:txBody>
          <a:bodyPr/>
          <a:lstStyle/>
          <a:p>
            <a:fld id="{BDCA3DBC-EDA6-4CEA-959F-27D8E9B60ACD}" type="slidenum">
              <a:rPr lang="en-US" smtClean="0"/>
              <a:t>12</a:t>
            </a:fld>
            <a:endParaRPr lang="en-US" dirty="0"/>
          </a:p>
        </p:txBody>
      </p:sp>
      <p:graphicFrame>
        <p:nvGraphicFramePr>
          <p:cNvPr id="5" name="Table 4">
            <a:extLst>
              <a:ext uri="{FF2B5EF4-FFF2-40B4-BE49-F238E27FC236}">
                <a16:creationId xmlns:a16="http://schemas.microsoft.com/office/drawing/2014/main" id="{0B10DB49-A789-4399-959E-E1B7744269D7}"/>
              </a:ext>
            </a:extLst>
          </p:cNvPr>
          <p:cNvGraphicFramePr>
            <a:graphicFrameLocks noGrp="1"/>
          </p:cNvGraphicFramePr>
          <p:nvPr>
            <p:extLst>
              <p:ext uri="{D42A27DB-BD31-4B8C-83A1-F6EECF244321}">
                <p14:modId xmlns:p14="http://schemas.microsoft.com/office/powerpoint/2010/main" val="1626138288"/>
              </p:ext>
            </p:extLst>
          </p:nvPr>
        </p:nvGraphicFramePr>
        <p:xfrm>
          <a:off x="617838" y="2105076"/>
          <a:ext cx="10214265" cy="2647847"/>
        </p:xfrm>
        <a:graphic>
          <a:graphicData uri="http://schemas.openxmlformats.org/drawingml/2006/table">
            <a:tbl>
              <a:tblPr firstRow="1">
                <a:tableStyleId>{5C22544A-7EE6-4342-B048-85BDC9FD1C3A}</a:tableStyleId>
              </a:tblPr>
              <a:tblGrid>
                <a:gridCol w="3096490">
                  <a:extLst>
                    <a:ext uri="{9D8B030D-6E8A-4147-A177-3AD203B41FA5}">
                      <a16:colId xmlns:a16="http://schemas.microsoft.com/office/drawing/2014/main" val="2192885032"/>
                    </a:ext>
                  </a:extLst>
                </a:gridCol>
                <a:gridCol w="1734788">
                  <a:extLst>
                    <a:ext uri="{9D8B030D-6E8A-4147-A177-3AD203B41FA5}">
                      <a16:colId xmlns:a16="http://schemas.microsoft.com/office/drawing/2014/main" val="1127485277"/>
                    </a:ext>
                  </a:extLst>
                </a:gridCol>
                <a:gridCol w="1891641">
                  <a:extLst>
                    <a:ext uri="{9D8B030D-6E8A-4147-A177-3AD203B41FA5}">
                      <a16:colId xmlns:a16="http://schemas.microsoft.com/office/drawing/2014/main" val="578449565"/>
                    </a:ext>
                  </a:extLst>
                </a:gridCol>
                <a:gridCol w="1704109">
                  <a:extLst>
                    <a:ext uri="{9D8B030D-6E8A-4147-A177-3AD203B41FA5}">
                      <a16:colId xmlns:a16="http://schemas.microsoft.com/office/drawing/2014/main" val="1120683897"/>
                    </a:ext>
                  </a:extLst>
                </a:gridCol>
                <a:gridCol w="1787237">
                  <a:extLst>
                    <a:ext uri="{9D8B030D-6E8A-4147-A177-3AD203B41FA5}">
                      <a16:colId xmlns:a16="http://schemas.microsoft.com/office/drawing/2014/main" val="868989043"/>
                    </a:ext>
                  </a:extLst>
                </a:gridCol>
              </a:tblGrid>
              <a:tr h="514247">
                <a:tc>
                  <a:txBody>
                    <a:bodyPr/>
                    <a:lstStyle/>
                    <a:p>
                      <a:pPr algn="ctr" fontAlgn="b"/>
                      <a:r>
                        <a:rPr lang="en-US" sz="2800" u="none" strike="noStrike" dirty="0">
                          <a:effectLst/>
                        </a:rPr>
                        <a:t>Total Funds</a:t>
                      </a:r>
                      <a:endParaRPr lang="en-US" sz="28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2800" u="none" strike="noStrike" dirty="0">
                          <a:effectLst/>
                        </a:rPr>
                        <a:t>2026-2030</a:t>
                      </a:r>
                      <a:endParaRPr lang="en-US" sz="28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2800" u="none" strike="noStrike" dirty="0">
                          <a:effectLst/>
                        </a:rPr>
                        <a:t>2031-2035</a:t>
                      </a:r>
                      <a:endParaRPr lang="en-US" sz="28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2800" u="none" strike="noStrike" dirty="0">
                          <a:effectLst/>
                        </a:rPr>
                        <a:t>2036-2045</a:t>
                      </a:r>
                      <a:endParaRPr lang="en-US" sz="28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2800" u="none" strike="noStrike" dirty="0">
                          <a:effectLst/>
                        </a:rPr>
                        <a:t>Total</a:t>
                      </a:r>
                      <a:endParaRPr lang="en-US" sz="2800" b="1"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836162651"/>
                  </a:ext>
                </a:extLst>
              </a:tr>
              <a:tr h="257124">
                <a:tc>
                  <a:txBody>
                    <a:bodyPr/>
                    <a:lstStyle/>
                    <a:p>
                      <a:pPr algn="l" fontAlgn="b"/>
                      <a:r>
                        <a:rPr lang="en-US" sz="2800" u="none" strike="noStrike" dirty="0">
                          <a:effectLst/>
                        </a:rPr>
                        <a:t>Bicycle/Pedestrian</a:t>
                      </a:r>
                      <a:endParaRPr lang="en-US" sz="28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2800" u="none" strike="noStrike" dirty="0">
                          <a:effectLst/>
                        </a:rPr>
                        <a:t>$12.09</a:t>
                      </a:r>
                      <a:endParaRPr lang="en-US" sz="28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2800" u="none" strike="noStrike" dirty="0">
                          <a:effectLst/>
                        </a:rPr>
                        <a:t>$13.87</a:t>
                      </a:r>
                      <a:endParaRPr lang="en-US" sz="28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2800" u="none" strike="noStrike" dirty="0">
                          <a:effectLst/>
                        </a:rPr>
                        <a:t>$34.09</a:t>
                      </a:r>
                      <a:endParaRPr lang="en-US" sz="28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2800" u="none" strike="noStrike" dirty="0">
                          <a:effectLst/>
                        </a:rPr>
                        <a:t>$60.05</a:t>
                      </a:r>
                      <a:endParaRPr lang="en-US" sz="2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997626685"/>
                  </a:ext>
                </a:extLst>
              </a:tr>
              <a:tr h="257124">
                <a:tc>
                  <a:txBody>
                    <a:bodyPr/>
                    <a:lstStyle/>
                    <a:p>
                      <a:pPr algn="l" fontAlgn="b"/>
                      <a:r>
                        <a:rPr lang="en-US" sz="2800" u="none" strike="noStrike" dirty="0">
                          <a:effectLst/>
                        </a:rPr>
                        <a:t>Transit</a:t>
                      </a:r>
                      <a:endParaRPr lang="en-US" sz="28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2800" u="none" strike="noStrike" dirty="0">
                          <a:effectLst/>
                        </a:rPr>
                        <a:t>$22.88</a:t>
                      </a:r>
                      <a:endParaRPr lang="en-US" sz="28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2800" u="none" strike="noStrike" dirty="0">
                          <a:effectLst/>
                        </a:rPr>
                        <a:t>$26.36</a:t>
                      </a:r>
                      <a:endParaRPr lang="en-US" sz="28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2800" u="none" strike="noStrike" dirty="0">
                          <a:effectLst/>
                        </a:rPr>
                        <a:t>$65.41</a:t>
                      </a:r>
                      <a:endParaRPr lang="en-US" sz="28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2800" u="none" strike="noStrike" dirty="0">
                          <a:effectLst/>
                        </a:rPr>
                        <a:t>$114.66</a:t>
                      </a:r>
                      <a:endParaRPr lang="en-US" sz="2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641171136"/>
                  </a:ext>
                </a:extLst>
              </a:tr>
              <a:tr h="257124">
                <a:tc>
                  <a:txBody>
                    <a:bodyPr/>
                    <a:lstStyle/>
                    <a:p>
                      <a:pPr algn="l" fontAlgn="b"/>
                      <a:r>
                        <a:rPr lang="en-US" sz="2800" u="none" strike="noStrike" dirty="0">
                          <a:effectLst/>
                        </a:rPr>
                        <a:t>Roadways</a:t>
                      </a:r>
                      <a:endParaRPr lang="en-US" sz="28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2800" u="none" strike="noStrike" dirty="0">
                          <a:effectLst/>
                        </a:rPr>
                        <a:t>$173.21</a:t>
                      </a:r>
                      <a:endParaRPr lang="en-US" sz="28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2800" u="none" strike="noStrike" dirty="0">
                          <a:effectLst/>
                        </a:rPr>
                        <a:t>$218.03</a:t>
                      </a:r>
                      <a:endParaRPr lang="en-US" sz="28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2800" u="none" strike="noStrike" dirty="0">
                          <a:effectLst/>
                        </a:rPr>
                        <a:t>$460.32</a:t>
                      </a:r>
                      <a:endParaRPr lang="en-US" sz="28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2800" u="none" strike="noStrike" dirty="0">
                          <a:effectLst/>
                        </a:rPr>
                        <a:t>$851.57</a:t>
                      </a:r>
                      <a:endParaRPr lang="en-US" sz="2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281093106"/>
                  </a:ext>
                </a:extLst>
              </a:tr>
              <a:tr h="257124">
                <a:tc>
                  <a:txBody>
                    <a:bodyPr/>
                    <a:lstStyle/>
                    <a:p>
                      <a:pPr algn="l" fontAlgn="b"/>
                      <a:r>
                        <a:rPr lang="en-US" sz="2800" u="none" strike="noStrike" dirty="0">
                          <a:effectLst/>
                        </a:rPr>
                        <a:t>Maintenance</a:t>
                      </a:r>
                      <a:endParaRPr lang="en-US" sz="28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2800" u="none" strike="noStrike" dirty="0">
                          <a:effectLst/>
                        </a:rPr>
                        <a:t>$47.46</a:t>
                      </a:r>
                      <a:endParaRPr lang="en-US" sz="28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2800" u="none" strike="noStrike" dirty="0">
                          <a:effectLst/>
                        </a:rPr>
                        <a:t>$48.42</a:t>
                      </a:r>
                      <a:endParaRPr lang="en-US" sz="28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2800" u="none" strike="noStrike" dirty="0">
                          <a:effectLst/>
                        </a:rPr>
                        <a:t>$98.41</a:t>
                      </a:r>
                      <a:endParaRPr lang="en-US" sz="28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2800" u="none" strike="noStrike" dirty="0">
                          <a:effectLst/>
                        </a:rPr>
                        <a:t>$194.28</a:t>
                      </a:r>
                      <a:endParaRPr lang="en-US" sz="2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616434239"/>
                  </a:ext>
                </a:extLst>
              </a:tr>
              <a:tr h="177258">
                <a:tc>
                  <a:txBody>
                    <a:bodyPr/>
                    <a:lstStyle/>
                    <a:p>
                      <a:pPr algn="l" fontAlgn="b"/>
                      <a:r>
                        <a:rPr lang="en-US" sz="2800" b="1" u="none" strike="noStrike" dirty="0">
                          <a:effectLst/>
                        </a:rPr>
                        <a:t>Total</a:t>
                      </a:r>
                      <a:endParaRPr lang="en-US" sz="28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2800" b="1" u="none" strike="noStrike" dirty="0">
                          <a:effectLst/>
                        </a:rPr>
                        <a:t>$255.64</a:t>
                      </a:r>
                      <a:endParaRPr lang="en-US" sz="28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2800" b="1" u="none" strike="noStrike" dirty="0">
                          <a:effectLst/>
                        </a:rPr>
                        <a:t>$306.68</a:t>
                      </a:r>
                      <a:endParaRPr lang="en-US" sz="28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2800" b="1" u="none" strike="noStrike" dirty="0">
                          <a:effectLst/>
                        </a:rPr>
                        <a:t>$658.23</a:t>
                      </a:r>
                      <a:endParaRPr lang="en-US" sz="28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US" sz="2800" b="1" u="none" strike="noStrike" dirty="0">
                          <a:effectLst/>
                        </a:rPr>
                        <a:t>$1,220.55</a:t>
                      </a:r>
                      <a:endParaRPr lang="en-US" sz="28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131056074"/>
                  </a:ext>
                </a:extLst>
              </a:tr>
            </a:tbl>
          </a:graphicData>
        </a:graphic>
      </p:graphicFrame>
      <p:sp>
        <p:nvSpPr>
          <p:cNvPr id="7" name="Title 8">
            <a:extLst>
              <a:ext uri="{FF2B5EF4-FFF2-40B4-BE49-F238E27FC236}">
                <a16:creationId xmlns:a16="http://schemas.microsoft.com/office/drawing/2014/main" id="{436499F5-D2D8-4C18-B6A4-AA424B6CBCC5}"/>
              </a:ext>
            </a:extLst>
          </p:cNvPr>
          <p:cNvSpPr txBox="1">
            <a:spLocks/>
          </p:cNvSpPr>
          <p:nvPr/>
        </p:nvSpPr>
        <p:spPr>
          <a:xfrm>
            <a:off x="791019" y="1444336"/>
            <a:ext cx="7306962" cy="6607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effectLst>
                  <a:outerShdw blurRad="50800" dist="38100" dir="2700000" algn="tl" rotWithShape="0">
                    <a:prstClr val="black">
                      <a:alpha val="40000"/>
                    </a:prstClr>
                  </a:outerShdw>
                </a:effectLst>
                <a:latin typeface="+mj-lt"/>
                <a:ea typeface="+mj-ea"/>
                <a:cs typeface="+mj-cs"/>
              </a:defRPr>
            </a:lvl1pPr>
          </a:lstStyle>
          <a:p>
            <a:pPr fontAlgn="b">
              <a:spcBef>
                <a:spcPts val="0"/>
              </a:spcBef>
            </a:pPr>
            <a:r>
              <a:rPr lang="en-US" sz="3000" dirty="0"/>
              <a:t>Future Year $ in millions</a:t>
            </a:r>
          </a:p>
        </p:txBody>
      </p:sp>
    </p:spTree>
    <p:extLst>
      <p:ext uri="{BB962C8B-B14F-4D97-AF65-F5344CB8AC3E}">
        <p14:creationId xmlns:p14="http://schemas.microsoft.com/office/powerpoint/2010/main" val="3520905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C1CF3-E753-4E05-82D9-1E9F48FA6A6A}"/>
              </a:ext>
            </a:extLst>
          </p:cNvPr>
          <p:cNvSpPr>
            <a:spLocks noGrp="1"/>
          </p:cNvSpPr>
          <p:nvPr>
            <p:ph type="title"/>
          </p:nvPr>
        </p:nvSpPr>
        <p:spPr/>
        <p:txBody>
          <a:bodyPr>
            <a:normAutofit/>
          </a:bodyPr>
          <a:lstStyle/>
          <a:p>
            <a:r>
              <a:rPr lang="en-US" dirty="0"/>
              <a:t>Cost Feasible Bicycle / Pedestrian Projects</a:t>
            </a:r>
          </a:p>
        </p:txBody>
      </p:sp>
      <p:sp>
        <p:nvSpPr>
          <p:cNvPr id="3" name="Content Placeholder 2">
            <a:extLst>
              <a:ext uri="{FF2B5EF4-FFF2-40B4-BE49-F238E27FC236}">
                <a16:creationId xmlns:a16="http://schemas.microsoft.com/office/drawing/2014/main" id="{760244CB-B555-4D96-A606-D34F6738FEF7}"/>
              </a:ext>
            </a:extLst>
          </p:cNvPr>
          <p:cNvSpPr>
            <a:spLocks noGrp="1"/>
          </p:cNvSpPr>
          <p:nvPr>
            <p:ph idx="1"/>
          </p:nvPr>
        </p:nvSpPr>
        <p:spPr>
          <a:xfrm>
            <a:off x="587358" y="1648460"/>
            <a:ext cx="7829278" cy="4538663"/>
          </a:xfrm>
        </p:spPr>
        <p:txBody>
          <a:bodyPr>
            <a:normAutofit fontScale="92500" lnSpcReduction="10000"/>
          </a:bodyPr>
          <a:lstStyle/>
          <a:p>
            <a:r>
              <a:rPr lang="en-US" sz="3200" dirty="0"/>
              <a:t>Bicycle/Pedestrian Master Plan</a:t>
            </a:r>
          </a:p>
          <a:p>
            <a:r>
              <a:rPr lang="en-US" sz="3200" dirty="0"/>
              <a:t>SunTrail Network</a:t>
            </a:r>
          </a:p>
          <a:p>
            <a:r>
              <a:rPr lang="en-US" sz="3200" dirty="0"/>
              <a:t>US 41 Corridor Vision Plan</a:t>
            </a:r>
          </a:p>
          <a:p>
            <a:pPr lvl="1"/>
            <a:r>
              <a:rPr lang="en-US" sz="3000" dirty="0"/>
              <a:t>Lee County to Burnt Store (Tier 1)</a:t>
            </a:r>
          </a:p>
          <a:p>
            <a:pPr lvl="1"/>
            <a:r>
              <a:rPr lang="en-US" sz="3000" dirty="0"/>
              <a:t>Peace River to Midway (Tier 1) </a:t>
            </a:r>
          </a:p>
          <a:p>
            <a:pPr lvl="1"/>
            <a:r>
              <a:rPr lang="en-US" sz="3000" dirty="0"/>
              <a:t>Midway to SR 776 (Tier 2)</a:t>
            </a:r>
          </a:p>
          <a:p>
            <a:r>
              <a:rPr lang="en-US" sz="3200" dirty="0"/>
              <a:t>Cape Haze Pioneer Trail Corridor</a:t>
            </a:r>
          </a:p>
          <a:p>
            <a:r>
              <a:rPr lang="en-US" sz="3200" dirty="0"/>
              <a:t>Opportunities to build with roadway projects</a:t>
            </a:r>
          </a:p>
          <a:p>
            <a:pPr lvl="1"/>
            <a:r>
              <a:rPr lang="en-US" dirty="0"/>
              <a:t>Harbor View Road (Tier 1)</a:t>
            </a:r>
          </a:p>
          <a:p>
            <a:pPr lvl="1"/>
            <a:r>
              <a:rPr lang="en-US" dirty="0"/>
              <a:t>Edgewater Drive (Tier 1)</a:t>
            </a:r>
          </a:p>
        </p:txBody>
      </p:sp>
      <p:graphicFrame>
        <p:nvGraphicFramePr>
          <p:cNvPr id="4" name="Table 4">
            <a:extLst>
              <a:ext uri="{FF2B5EF4-FFF2-40B4-BE49-F238E27FC236}">
                <a16:creationId xmlns:a16="http://schemas.microsoft.com/office/drawing/2014/main" id="{93C863B7-98DC-4D90-8854-F4FFFD3ED2F6}"/>
              </a:ext>
            </a:extLst>
          </p:cNvPr>
          <p:cNvGraphicFramePr>
            <a:graphicFrameLocks noGrp="1"/>
          </p:cNvGraphicFramePr>
          <p:nvPr/>
        </p:nvGraphicFramePr>
        <p:xfrm>
          <a:off x="7830126" y="1847735"/>
          <a:ext cx="4036292" cy="2661920"/>
        </p:xfrm>
        <a:graphic>
          <a:graphicData uri="http://schemas.openxmlformats.org/drawingml/2006/table">
            <a:tbl>
              <a:tblPr firstRow="1" bandRow="1">
                <a:tableStyleId>{5C22544A-7EE6-4342-B048-85BDC9FD1C3A}</a:tableStyleId>
              </a:tblPr>
              <a:tblGrid>
                <a:gridCol w="1812636">
                  <a:extLst>
                    <a:ext uri="{9D8B030D-6E8A-4147-A177-3AD203B41FA5}">
                      <a16:colId xmlns:a16="http://schemas.microsoft.com/office/drawing/2014/main" val="666349871"/>
                    </a:ext>
                  </a:extLst>
                </a:gridCol>
                <a:gridCol w="1059873">
                  <a:extLst>
                    <a:ext uri="{9D8B030D-6E8A-4147-A177-3AD203B41FA5}">
                      <a16:colId xmlns:a16="http://schemas.microsoft.com/office/drawing/2014/main" val="1923378063"/>
                    </a:ext>
                  </a:extLst>
                </a:gridCol>
                <a:gridCol w="1163783">
                  <a:extLst>
                    <a:ext uri="{9D8B030D-6E8A-4147-A177-3AD203B41FA5}">
                      <a16:colId xmlns:a16="http://schemas.microsoft.com/office/drawing/2014/main" val="1588199849"/>
                    </a:ext>
                  </a:extLst>
                </a:gridCol>
              </a:tblGrid>
              <a:tr h="370840">
                <a:tc>
                  <a:txBody>
                    <a:bodyPr/>
                    <a:lstStyle/>
                    <a:p>
                      <a:pPr algn="ctr"/>
                      <a:r>
                        <a:rPr lang="en-US" dirty="0"/>
                        <a:t>Type</a:t>
                      </a:r>
                    </a:p>
                  </a:txBody>
                  <a:tcPr anchor="ctr"/>
                </a:tc>
                <a:tc>
                  <a:txBody>
                    <a:bodyPr/>
                    <a:lstStyle/>
                    <a:p>
                      <a:pPr algn="ctr"/>
                      <a:r>
                        <a:rPr lang="en-US" dirty="0"/>
                        <a:t>Existing Miles</a:t>
                      </a:r>
                    </a:p>
                  </a:txBody>
                  <a:tcPr anchor="ctr"/>
                </a:tc>
                <a:tc>
                  <a:txBody>
                    <a:bodyPr/>
                    <a:lstStyle/>
                    <a:p>
                      <a:pPr algn="ctr"/>
                      <a:r>
                        <a:rPr lang="en-US" dirty="0"/>
                        <a:t>Proposed Miles</a:t>
                      </a:r>
                    </a:p>
                  </a:txBody>
                  <a:tcPr anchor="ctr"/>
                </a:tc>
                <a:extLst>
                  <a:ext uri="{0D108BD9-81ED-4DB2-BD59-A6C34878D82A}">
                    <a16:rowId xmlns:a16="http://schemas.microsoft.com/office/drawing/2014/main" val="1166196681"/>
                  </a:ext>
                </a:extLst>
              </a:tr>
              <a:tr h="370840">
                <a:tc>
                  <a:txBody>
                    <a:bodyPr/>
                    <a:lstStyle/>
                    <a:p>
                      <a:r>
                        <a:rPr lang="en-US" dirty="0"/>
                        <a:t>Sidewalks</a:t>
                      </a:r>
                    </a:p>
                  </a:txBody>
                  <a:tcPr/>
                </a:tc>
                <a:tc>
                  <a:txBody>
                    <a:bodyPr/>
                    <a:lstStyle/>
                    <a:p>
                      <a:pPr algn="ctr"/>
                      <a:r>
                        <a:rPr lang="en-US" dirty="0"/>
                        <a:t>393</a:t>
                      </a:r>
                    </a:p>
                  </a:txBody>
                  <a:tcPr anchor="ctr"/>
                </a:tc>
                <a:tc>
                  <a:txBody>
                    <a:bodyPr/>
                    <a:lstStyle/>
                    <a:p>
                      <a:pPr algn="ctr"/>
                      <a:r>
                        <a:rPr lang="en-US" dirty="0"/>
                        <a:t>17</a:t>
                      </a:r>
                    </a:p>
                  </a:txBody>
                  <a:tcPr anchor="ctr"/>
                </a:tc>
                <a:extLst>
                  <a:ext uri="{0D108BD9-81ED-4DB2-BD59-A6C34878D82A}">
                    <a16:rowId xmlns:a16="http://schemas.microsoft.com/office/drawing/2014/main" val="4066561312"/>
                  </a:ext>
                </a:extLst>
              </a:tr>
              <a:tr h="370840">
                <a:tc>
                  <a:txBody>
                    <a:bodyPr/>
                    <a:lstStyle/>
                    <a:p>
                      <a:r>
                        <a:rPr lang="en-US" dirty="0"/>
                        <a:t>Bikeways &amp; Paved Shoulders</a:t>
                      </a:r>
                    </a:p>
                  </a:txBody>
                  <a:tcPr/>
                </a:tc>
                <a:tc>
                  <a:txBody>
                    <a:bodyPr/>
                    <a:lstStyle/>
                    <a:p>
                      <a:pPr algn="ctr"/>
                      <a:r>
                        <a:rPr lang="en-US" dirty="0"/>
                        <a:t>93</a:t>
                      </a:r>
                    </a:p>
                  </a:txBody>
                  <a:tcPr anchor="ctr"/>
                </a:tc>
                <a:tc>
                  <a:txBody>
                    <a:bodyPr/>
                    <a:lstStyle/>
                    <a:p>
                      <a:pPr algn="ctr"/>
                      <a:r>
                        <a:rPr lang="en-US" dirty="0"/>
                        <a:t>54</a:t>
                      </a:r>
                    </a:p>
                  </a:txBody>
                  <a:tcPr anchor="ctr"/>
                </a:tc>
                <a:extLst>
                  <a:ext uri="{0D108BD9-81ED-4DB2-BD59-A6C34878D82A}">
                    <a16:rowId xmlns:a16="http://schemas.microsoft.com/office/drawing/2014/main" val="2484760781"/>
                  </a:ext>
                </a:extLst>
              </a:tr>
              <a:tr h="370840">
                <a:tc>
                  <a:txBody>
                    <a:bodyPr/>
                    <a:lstStyle/>
                    <a:p>
                      <a:r>
                        <a:rPr lang="en-US" dirty="0"/>
                        <a:t>Shared-Use Paths</a:t>
                      </a:r>
                    </a:p>
                  </a:txBody>
                  <a:tcPr/>
                </a:tc>
                <a:tc>
                  <a:txBody>
                    <a:bodyPr/>
                    <a:lstStyle/>
                    <a:p>
                      <a:pPr algn="ctr"/>
                      <a:r>
                        <a:rPr lang="en-US" dirty="0"/>
                        <a:t>44</a:t>
                      </a:r>
                    </a:p>
                  </a:txBody>
                  <a:tcPr anchor="ctr"/>
                </a:tc>
                <a:tc>
                  <a:txBody>
                    <a:bodyPr/>
                    <a:lstStyle/>
                    <a:p>
                      <a:pPr algn="ctr"/>
                      <a:r>
                        <a:rPr lang="en-US" dirty="0"/>
                        <a:t>94</a:t>
                      </a:r>
                    </a:p>
                  </a:txBody>
                  <a:tcPr anchor="ctr"/>
                </a:tc>
                <a:extLst>
                  <a:ext uri="{0D108BD9-81ED-4DB2-BD59-A6C34878D82A}">
                    <a16:rowId xmlns:a16="http://schemas.microsoft.com/office/drawing/2014/main" val="4121774503"/>
                  </a:ext>
                </a:extLst>
              </a:tr>
              <a:tr h="370840">
                <a:tc>
                  <a:txBody>
                    <a:bodyPr/>
                    <a:lstStyle/>
                    <a:p>
                      <a:r>
                        <a:rPr lang="en-US" dirty="0"/>
                        <a:t>Total</a:t>
                      </a:r>
                    </a:p>
                  </a:txBody>
                  <a:tcPr/>
                </a:tc>
                <a:tc>
                  <a:txBody>
                    <a:bodyPr/>
                    <a:lstStyle/>
                    <a:p>
                      <a:pPr algn="ctr"/>
                      <a:r>
                        <a:rPr lang="en-US" dirty="0"/>
                        <a:t>530</a:t>
                      </a:r>
                    </a:p>
                  </a:txBody>
                  <a:tcPr anchor="ctr"/>
                </a:tc>
                <a:tc>
                  <a:txBody>
                    <a:bodyPr/>
                    <a:lstStyle/>
                    <a:p>
                      <a:pPr algn="ctr"/>
                      <a:r>
                        <a:rPr lang="en-US" dirty="0"/>
                        <a:t>165</a:t>
                      </a:r>
                    </a:p>
                  </a:txBody>
                  <a:tcPr anchor="ctr"/>
                </a:tc>
                <a:extLst>
                  <a:ext uri="{0D108BD9-81ED-4DB2-BD59-A6C34878D82A}">
                    <a16:rowId xmlns:a16="http://schemas.microsoft.com/office/drawing/2014/main" val="1805732759"/>
                  </a:ext>
                </a:extLst>
              </a:tr>
            </a:tbl>
          </a:graphicData>
        </a:graphic>
      </p:graphicFrame>
    </p:spTree>
    <p:extLst>
      <p:ext uri="{BB962C8B-B14F-4D97-AF65-F5344CB8AC3E}">
        <p14:creationId xmlns:p14="http://schemas.microsoft.com/office/powerpoint/2010/main" val="3979283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C1CF3-E753-4E05-82D9-1E9F48FA6A6A}"/>
              </a:ext>
            </a:extLst>
          </p:cNvPr>
          <p:cNvSpPr>
            <a:spLocks noGrp="1"/>
          </p:cNvSpPr>
          <p:nvPr>
            <p:ph type="title"/>
          </p:nvPr>
        </p:nvSpPr>
        <p:spPr/>
        <p:txBody>
          <a:bodyPr/>
          <a:lstStyle/>
          <a:p>
            <a:r>
              <a:rPr lang="en-US" dirty="0"/>
              <a:t>Cost Feasible Transit Projects</a:t>
            </a:r>
          </a:p>
        </p:txBody>
      </p:sp>
      <p:sp>
        <p:nvSpPr>
          <p:cNvPr id="3" name="Content Placeholder 2">
            <a:extLst>
              <a:ext uri="{FF2B5EF4-FFF2-40B4-BE49-F238E27FC236}">
                <a16:creationId xmlns:a16="http://schemas.microsoft.com/office/drawing/2014/main" id="{760244CB-B555-4D96-A606-D34F6738FEF7}"/>
              </a:ext>
            </a:extLst>
          </p:cNvPr>
          <p:cNvSpPr>
            <a:spLocks noGrp="1"/>
          </p:cNvSpPr>
          <p:nvPr>
            <p:ph idx="1"/>
          </p:nvPr>
        </p:nvSpPr>
        <p:spPr>
          <a:xfrm>
            <a:off x="587358" y="1648460"/>
            <a:ext cx="8698882" cy="4538663"/>
          </a:xfrm>
        </p:spPr>
        <p:txBody>
          <a:bodyPr>
            <a:normAutofit lnSpcReduction="10000"/>
          </a:bodyPr>
          <a:lstStyle/>
          <a:p>
            <a:r>
              <a:rPr lang="en-US" sz="3200" dirty="0"/>
              <a:t>Consistent with Transit Development Plan</a:t>
            </a:r>
          </a:p>
          <a:p>
            <a:r>
              <a:rPr lang="en-US" sz="3200" dirty="0"/>
              <a:t>Enhanced Dial-a-Ride &amp; Charlotte Link</a:t>
            </a:r>
          </a:p>
          <a:p>
            <a:pPr lvl="1"/>
            <a:r>
              <a:rPr lang="en-US" sz="3000" dirty="0"/>
              <a:t>Along US 41 Corridor</a:t>
            </a:r>
          </a:p>
          <a:p>
            <a:pPr lvl="1"/>
            <a:r>
              <a:rPr lang="en-US" sz="3000" dirty="0"/>
              <a:t>Englewood (SR 776 / Englewood Library)</a:t>
            </a:r>
          </a:p>
          <a:p>
            <a:pPr lvl="1"/>
            <a:r>
              <a:rPr lang="en-US" sz="3000" dirty="0"/>
              <a:t>Punta Gorda</a:t>
            </a:r>
          </a:p>
          <a:p>
            <a:r>
              <a:rPr lang="en-US" sz="3200" dirty="0"/>
              <a:t>US 41/Airport Connector Route</a:t>
            </a:r>
          </a:p>
          <a:p>
            <a:r>
              <a:rPr lang="en-US" sz="3200" dirty="0"/>
              <a:t>Express service to Englewood &amp; Beach Circulator</a:t>
            </a:r>
          </a:p>
          <a:p>
            <a:r>
              <a:rPr lang="en-US" sz="3200" dirty="0"/>
              <a:t>Peak hour express service to Babcock Ranch</a:t>
            </a:r>
          </a:p>
          <a:p>
            <a:r>
              <a:rPr lang="en-US" sz="3200" dirty="0"/>
              <a:t>Infrastructure and Technology improvements</a:t>
            </a:r>
          </a:p>
          <a:p>
            <a:pPr lvl="1"/>
            <a:endParaRPr lang="en-US" sz="3000" dirty="0"/>
          </a:p>
          <a:p>
            <a:endParaRPr lang="en-US" sz="3200" dirty="0"/>
          </a:p>
        </p:txBody>
      </p:sp>
    </p:spTree>
    <p:extLst>
      <p:ext uri="{BB962C8B-B14F-4D97-AF65-F5344CB8AC3E}">
        <p14:creationId xmlns:p14="http://schemas.microsoft.com/office/powerpoint/2010/main" val="1299264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8A0A5-05EE-403F-B5D3-7B688C753D3D}"/>
              </a:ext>
            </a:extLst>
          </p:cNvPr>
          <p:cNvSpPr>
            <a:spLocks noGrp="1"/>
          </p:cNvSpPr>
          <p:nvPr>
            <p:ph type="title"/>
          </p:nvPr>
        </p:nvSpPr>
        <p:spPr>
          <a:xfrm>
            <a:off x="617837" y="136524"/>
            <a:ext cx="7858897" cy="1496291"/>
          </a:xfrm>
        </p:spPr>
        <p:txBody>
          <a:bodyPr>
            <a:normAutofit fontScale="90000"/>
          </a:bodyPr>
          <a:lstStyle/>
          <a:p>
            <a:r>
              <a:rPr lang="en-US" dirty="0"/>
              <a:t>Cost Feasible Roadway Projects 2021 – 2025 </a:t>
            </a:r>
            <a:br>
              <a:rPr lang="en-US" dirty="0"/>
            </a:br>
            <a:r>
              <a:rPr lang="en-US" sz="3600" dirty="0"/>
              <a:t>(Transportation Improvement Program)</a:t>
            </a:r>
          </a:p>
        </p:txBody>
      </p:sp>
      <p:sp>
        <p:nvSpPr>
          <p:cNvPr id="3" name="Content Placeholder 2">
            <a:extLst>
              <a:ext uri="{FF2B5EF4-FFF2-40B4-BE49-F238E27FC236}">
                <a16:creationId xmlns:a16="http://schemas.microsoft.com/office/drawing/2014/main" id="{2AFA5719-30DF-48C9-8D31-B6429B3E3AF1}"/>
              </a:ext>
            </a:extLst>
          </p:cNvPr>
          <p:cNvSpPr>
            <a:spLocks noGrp="1"/>
          </p:cNvSpPr>
          <p:nvPr>
            <p:ph idx="1"/>
          </p:nvPr>
        </p:nvSpPr>
        <p:spPr>
          <a:xfrm>
            <a:off x="617838" y="1870364"/>
            <a:ext cx="8229600" cy="4851111"/>
          </a:xfrm>
        </p:spPr>
        <p:txBody>
          <a:bodyPr>
            <a:normAutofit fontScale="92500" lnSpcReduction="10000"/>
          </a:bodyPr>
          <a:lstStyle/>
          <a:p>
            <a:r>
              <a:rPr lang="en-US" sz="3200" dirty="0"/>
              <a:t>Burnt Store Road – Zemel Rd to Scham Rd</a:t>
            </a:r>
          </a:p>
          <a:p>
            <a:r>
              <a:rPr lang="en-US" sz="3200" dirty="0"/>
              <a:t>SR 776 @ Flamingo Blvd intersection</a:t>
            </a:r>
          </a:p>
          <a:p>
            <a:endParaRPr lang="en-US" dirty="0"/>
          </a:p>
          <a:p>
            <a:r>
              <a:rPr lang="en-US" sz="3200" dirty="0"/>
              <a:t>Partially funded</a:t>
            </a:r>
          </a:p>
          <a:p>
            <a:pPr lvl="1"/>
            <a:r>
              <a:rPr lang="en-US" sz="3000" dirty="0"/>
              <a:t>Jones Loop Road: Burnt Store Rd to Piper Rd</a:t>
            </a:r>
          </a:p>
          <a:p>
            <a:pPr lvl="1"/>
            <a:r>
              <a:rPr lang="en-US" sz="3000" dirty="0"/>
              <a:t>SR 776: CR 775 (Placida) to Spinnaker</a:t>
            </a:r>
            <a:endParaRPr lang="en-US" sz="2600" dirty="0"/>
          </a:p>
          <a:p>
            <a:pPr lvl="1"/>
            <a:r>
              <a:rPr lang="en-US" sz="3000" dirty="0"/>
              <a:t>Harbor View Road: Melbourne St to I-75</a:t>
            </a:r>
          </a:p>
          <a:p>
            <a:pPr lvl="1"/>
            <a:r>
              <a:rPr lang="en-US" sz="3000" dirty="0"/>
              <a:t>US 17 (Marion Ave/Olympia Ave): US 41 to Marlympia</a:t>
            </a:r>
          </a:p>
          <a:p>
            <a:pPr lvl="1"/>
            <a:r>
              <a:rPr lang="en-US" sz="3000" dirty="0"/>
              <a:t>SR 31 @ CR 74 roundabout</a:t>
            </a:r>
          </a:p>
          <a:p>
            <a:pPr lvl="1"/>
            <a:r>
              <a:rPr lang="en-US" sz="3000" dirty="0"/>
              <a:t>SR 776 @ Charlotte Sports Park intersection</a:t>
            </a:r>
          </a:p>
        </p:txBody>
      </p:sp>
      <p:sp>
        <p:nvSpPr>
          <p:cNvPr id="5" name="Slide Number Placeholder 4">
            <a:extLst>
              <a:ext uri="{FF2B5EF4-FFF2-40B4-BE49-F238E27FC236}">
                <a16:creationId xmlns:a16="http://schemas.microsoft.com/office/drawing/2014/main" id="{82604935-6624-4B06-AFC7-01ACAA729BC6}"/>
              </a:ext>
            </a:extLst>
          </p:cNvPr>
          <p:cNvSpPr>
            <a:spLocks noGrp="1"/>
          </p:cNvSpPr>
          <p:nvPr>
            <p:ph type="sldNum" sz="quarter" idx="11"/>
          </p:nvPr>
        </p:nvSpPr>
        <p:spPr/>
        <p:txBody>
          <a:bodyPr/>
          <a:lstStyle/>
          <a:p>
            <a:fld id="{BDCA3DBC-EDA6-4CEA-959F-27D8E9B60ACD}" type="slidenum">
              <a:rPr lang="en-US" smtClean="0"/>
              <a:t>15</a:t>
            </a:fld>
            <a:endParaRPr lang="en-US" dirty="0"/>
          </a:p>
        </p:txBody>
      </p:sp>
    </p:spTree>
    <p:extLst>
      <p:ext uri="{BB962C8B-B14F-4D97-AF65-F5344CB8AC3E}">
        <p14:creationId xmlns:p14="http://schemas.microsoft.com/office/powerpoint/2010/main" val="2486564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8A0A5-05EE-403F-B5D3-7B688C753D3D}"/>
              </a:ext>
            </a:extLst>
          </p:cNvPr>
          <p:cNvSpPr>
            <a:spLocks noGrp="1"/>
          </p:cNvSpPr>
          <p:nvPr>
            <p:ph type="title"/>
          </p:nvPr>
        </p:nvSpPr>
        <p:spPr>
          <a:xfrm>
            <a:off x="617837" y="136525"/>
            <a:ext cx="7858897" cy="1222718"/>
          </a:xfrm>
        </p:spPr>
        <p:txBody>
          <a:bodyPr>
            <a:normAutofit fontScale="90000"/>
          </a:bodyPr>
          <a:lstStyle/>
          <a:p>
            <a:r>
              <a:rPr lang="en-US" dirty="0"/>
              <a:t>Cost Feasible Roadway Projects 2026 – 2030 </a:t>
            </a:r>
          </a:p>
        </p:txBody>
      </p:sp>
      <p:sp>
        <p:nvSpPr>
          <p:cNvPr id="3" name="Content Placeholder 2">
            <a:extLst>
              <a:ext uri="{FF2B5EF4-FFF2-40B4-BE49-F238E27FC236}">
                <a16:creationId xmlns:a16="http://schemas.microsoft.com/office/drawing/2014/main" id="{2AFA5719-30DF-48C9-8D31-B6429B3E3AF1}"/>
              </a:ext>
            </a:extLst>
          </p:cNvPr>
          <p:cNvSpPr>
            <a:spLocks noGrp="1"/>
          </p:cNvSpPr>
          <p:nvPr>
            <p:ph idx="1"/>
          </p:nvPr>
        </p:nvSpPr>
        <p:spPr/>
        <p:txBody>
          <a:bodyPr>
            <a:normAutofit/>
          </a:bodyPr>
          <a:lstStyle/>
          <a:p>
            <a:r>
              <a:rPr lang="en-US" sz="3200" dirty="0"/>
              <a:t>Existing Priorities</a:t>
            </a:r>
          </a:p>
          <a:p>
            <a:pPr lvl="1"/>
            <a:r>
              <a:rPr lang="en-US" sz="3200" dirty="0"/>
              <a:t>Harbor View Road</a:t>
            </a:r>
          </a:p>
          <a:p>
            <a:pPr lvl="1"/>
            <a:r>
              <a:rPr lang="en-US" sz="3200" dirty="0"/>
              <a:t>US 17 Complete Streets</a:t>
            </a:r>
          </a:p>
          <a:p>
            <a:pPr lvl="1"/>
            <a:r>
              <a:rPr lang="en-US" sz="3200" dirty="0"/>
              <a:t>Edgewater Drive Phases 3-5</a:t>
            </a:r>
          </a:p>
          <a:p>
            <a:pPr lvl="1"/>
            <a:r>
              <a:rPr lang="en-US" sz="3200" dirty="0"/>
              <a:t>SR 776 @ Charlotte Sports Park</a:t>
            </a:r>
          </a:p>
          <a:p>
            <a:pPr lvl="1"/>
            <a:r>
              <a:rPr lang="en-US" sz="3200" dirty="0"/>
              <a:t>SR 31 @ CR 74</a:t>
            </a:r>
          </a:p>
        </p:txBody>
      </p:sp>
      <p:sp>
        <p:nvSpPr>
          <p:cNvPr id="5" name="Slide Number Placeholder 4">
            <a:extLst>
              <a:ext uri="{FF2B5EF4-FFF2-40B4-BE49-F238E27FC236}">
                <a16:creationId xmlns:a16="http://schemas.microsoft.com/office/drawing/2014/main" id="{82604935-6624-4B06-AFC7-01ACAA729BC6}"/>
              </a:ext>
            </a:extLst>
          </p:cNvPr>
          <p:cNvSpPr>
            <a:spLocks noGrp="1"/>
          </p:cNvSpPr>
          <p:nvPr>
            <p:ph type="sldNum" sz="quarter" idx="11"/>
          </p:nvPr>
        </p:nvSpPr>
        <p:spPr/>
        <p:txBody>
          <a:bodyPr/>
          <a:lstStyle/>
          <a:p>
            <a:fld id="{BDCA3DBC-EDA6-4CEA-959F-27D8E9B60ACD}" type="slidenum">
              <a:rPr lang="en-US" smtClean="0"/>
              <a:t>16</a:t>
            </a:fld>
            <a:endParaRPr lang="en-US" dirty="0"/>
          </a:p>
        </p:txBody>
      </p:sp>
    </p:spTree>
    <p:extLst>
      <p:ext uri="{BB962C8B-B14F-4D97-AF65-F5344CB8AC3E}">
        <p14:creationId xmlns:p14="http://schemas.microsoft.com/office/powerpoint/2010/main" val="1924373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8A0A5-05EE-403F-B5D3-7B688C753D3D}"/>
              </a:ext>
            </a:extLst>
          </p:cNvPr>
          <p:cNvSpPr>
            <a:spLocks noGrp="1"/>
          </p:cNvSpPr>
          <p:nvPr>
            <p:ph type="title"/>
          </p:nvPr>
        </p:nvSpPr>
        <p:spPr>
          <a:xfrm>
            <a:off x="617837" y="136525"/>
            <a:ext cx="7858897" cy="1222718"/>
          </a:xfrm>
        </p:spPr>
        <p:txBody>
          <a:bodyPr>
            <a:normAutofit fontScale="90000"/>
          </a:bodyPr>
          <a:lstStyle/>
          <a:p>
            <a:r>
              <a:rPr lang="en-US" dirty="0"/>
              <a:t>Cost Feasible Roadway Projects 2026 – 2030 (continued)</a:t>
            </a:r>
          </a:p>
        </p:txBody>
      </p:sp>
      <p:sp>
        <p:nvSpPr>
          <p:cNvPr id="3" name="Content Placeholder 2">
            <a:extLst>
              <a:ext uri="{FF2B5EF4-FFF2-40B4-BE49-F238E27FC236}">
                <a16:creationId xmlns:a16="http://schemas.microsoft.com/office/drawing/2014/main" id="{2AFA5719-30DF-48C9-8D31-B6429B3E3AF1}"/>
              </a:ext>
            </a:extLst>
          </p:cNvPr>
          <p:cNvSpPr>
            <a:spLocks noGrp="1"/>
          </p:cNvSpPr>
          <p:nvPr>
            <p:ph idx="1"/>
          </p:nvPr>
        </p:nvSpPr>
        <p:spPr>
          <a:xfrm>
            <a:off x="617838" y="1606378"/>
            <a:ext cx="8229600" cy="4967417"/>
          </a:xfrm>
        </p:spPr>
        <p:txBody>
          <a:bodyPr>
            <a:normAutofit/>
          </a:bodyPr>
          <a:lstStyle/>
          <a:p>
            <a:r>
              <a:rPr lang="en-US" sz="3200" dirty="0"/>
              <a:t>Additional Projects</a:t>
            </a:r>
          </a:p>
          <a:p>
            <a:pPr lvl="1"/>
            <a:r>
              <a:rPr lang="en-US" sz="3000" dirty="0"/>
              <a:t>SR 776 @ Gulfstream Blvd/Wilmington intersection</a:t>
            </a:r>
          </a:p>
          <a:p>
            <a:pPr lvl="1"/>
            <a:r>
              <a:rPr lang="en-US" sz="3000" dirty="0"/>
              <a:t>SR 776 @ Biscayne Blvd intersection</a:t>
            </a:r>
          </a:p>
          <a:p>
            <a:pPr lvl="1"/>
            <a:r>
              <a:rPr lang="en-US" sz="3000" dirty="0"/>
              <a:t>Toledo Blade from SR 776 to US 41</a:t>
            </a:r>
          </a:p>
          <a:p>
            <a:pPr lvl="1"/>
            <a:r>
              <a:rPr lang="en-US" sz="3000" dirty="0"/>
              <a:t>SR 776 Corridor Study (future intersection improvements) Englewood to Murdock</a:t>
            </a:r>
          </a:p>
          <a:p>
            <a:pPr lvl="1">
              <a:lnSpc>
                <a:spcPct val="100000"/>
              </a:lnSpc>
            </a:pPr>
            <a:r>
              <a:rPr lang="en-US" sz="3000" dirty="0"/>
              <a:t>SR 31 from Lee County to Lake Babcock Drive</a:t>
            </a:r>
          </a:p>
          <a:p>
            <a:pPr lvl="1"/>
            <a:r>
              <a:rPr lang="en-US" sz="3000" dirty="0"/>
              <a:t>US 41 Corridor Vision Plan funding</a:t>
            </a:r>
          </a:p>
          <a:p>
            <a:pPr lvl="1"/>
            <a:r>
              <a:rPr lang="en-US" sz="3000" dirty="0"/>
              <a:t>ITS Master Plan Implementation</a:t>
            </a:r>
          </a:p>
          <a:p>
            <a:endParaRPr lang="en-US" sz="3200" dirty="0"/>
          </a:p>
        </p:txBody>
      </p:sp>
      <p:sp>
        <p:nvSpPr>
          <p:cNvPr id="5" name="Slide Number Placeholder 4">
            <a:extLst>
              <a:ext uri="{FF2B5EF4-FFF2-40B4-BE49-F238E27FC236}">
                <a16:creationId xmlns:a16="http://schemas.microsoft.com/office/drawing/2014/main" id="{82604935-6624-4B06-AFC7-01ACAA729BC6}"/>
              </a:ext>
            </a:extLst>
          </p:cNvPr>
          <p:cNvSpPr>
            <a:spLocks noGrp="1"/>
          </p:cNvSpPr>
          <p:nvPr>
            <p:ph type="sldNum" sz="quarter" idx="11"/>
          </p:nvPr>
        </p:nvSpPr>
        <p:spPr/>
        <p:txBody>
          <a:bodyPr/>
          <a:lstStyle/>
          <a:p>
            <a:fld id="{BDCA3DBC-EDA6-4CEA-959F-27D8E9B60ACD}" type="slidenum">
              <a:rPr lang="en-US" smtClean="0"/>
              <a:t>17</a:t>
            </a:fld>
            <a:endParaRPr lang="en-US" dirty="0"/>
          </a:p>
        </p:txBody>
      </p:sp>
    </p:spTree>
    <p:extLst>
      <p:ext uri="{BB962C8B-B14F-4D97-AF65-F5344CB8AC3E}">
        <p14:creationId xmlns:p14="http://schemas.microsoft.com/office/powerpoint/2010/main" val="3220509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8A0A5-05EE-403F-B5D3-7B688C753D3D}"/>
              </a:ext>
            </a:extLst>
          </p:cNvPr>
          <p:cNvSpPr>
            <a:spLocks noGrp="1"/>
          </p:cNvSpPr>
          <p:nvPr>
            <p:ph type="title"/>
          </p:nvPr>
        </p:nvSpPr>
        <p:spPr>
          <a:xfrm>
            <a:off x="617837" y="1"/>
            <a:ext cx="7858897" cy="1359242"/>
          </a:xfrm>
        </p:spPr>
        <p:txBody>
          <a:bodyPr>
            <a:normAutofit/>
          </a:bodyPr>
          <a:lstStyle/>
          <a:p>
            <a:r>
              <a:rPr lang="en-US" sz="4000" dirty="0"/>
              <a:t>Cost Feasible Roadway Projects 2031 – 2035 </a:t>
            </a:r>
          </a:p>
        </p:txBody>
      </p:sp>
      <p:sp>
        <p:nvSpPr>
          <p:cNvPr id="3" name="Content Placeholder 2">
            <a:extLst>
              <a:ext uri="{FF2B5EF4-FFF2-40B4-BE49-F238E27FC236}">
                <a16:creationId xmlns:a16="http://schemas.microsoft.com/office/drawing/2014/main" id="{2AFA5719-30DF-48C9-8D31-B6429B3E3AF1}"/>
              </a:ext>
            </a:extLst>
          </p:cNvPr>
          <p:cNvSpPr>
            <a:spLocks noGrp="1"/>
          </p:cNvSpPr>
          <p:nvPr>
            <p:ph idx="1"/>
          </p:nvPr>
        </p:nvSpPr>
        <p:spPr>
          <a:xfrm>
            <a:off x="617838" y="1606379"/>
            <a:ext cx="8229600" cy="4749972"/>
          </a:xfrm>
        </p:spPr>
        <p:txBody>
          <a:bodyPr>
            <a:normAutofit/>
          </a:bodyPr>
          <a:lstStyle/>
          <a:p>
            <a:r>
              <a:rPr lang="en-US" sz="3200" dirty="0"/>
              <a:t>Flamingo Blvd. from SR 776 to US 41</a:t>
            </a:r>
          </a:p>
          <a:p>
            <a:r>
              <a:rPr lang="en-US" sz="3200" dirty="0"/>
              <a:t>Harbor Blvd Extension from Veterans to Hillsborough</a:t>
            </a:r>
          </a:p>
          <a:p>
            <a:r>
              <a:rPr lang="en-US" sz="3200" dirty="0"/>
              <a:t>SR 776 from CR 775 (Placida) to Spinnaker</a:t>
            </a:r>
          </a:p>
          <a:p>
            <a:r>
              <a:rPr lang="en-US" sz="3200" dirty="0"/>
              <a:t>SR 776 @ Cornelius intersection</a:t>
            </a:r>
          </a:p>
          <a:p>
            <a:r>
              <a:rPr lang="en-US" sz="3200" dirty="0"/>
              <a:t>Taylor Rd. US 41 to N. Jones Loop</a:t>
            </a:r>
          </a:p>
          <a:p>
            <a:r>
              <a:rPr lang="en-US" sz="3200" dirty="0"/>
              <a:t>ITS Master Plan implementation</a:t>
            </a:r>
          </a:p>
        </p:txBody>
      </p:sp>
      <p:sp>
        <p:nvSpPr>
          <p:cNvPr id="5" name="Slide Number Placeholder 4">
            <a:extLst>
              <a:ext uri="{FF2B5EF4-FFF2-40B4-BE49-F238E27FC236}">
                <a16:creationId xmlns:a16="http://schemas.microsoft.com/office/drawing/2014/main" id="{82604935-6624-4B06-AFC7-01ACAA729BC6}"/>
              </a:ext>
            </a:extLst>
          </p:cNvPr>
          <p:cNvSpPr>
            <a:spLocks noGrp="1"/>
          </p:cNvSpPr>
          <p:nvPr>
            <p:ph type="sldNum" sz="quarter" idx="11"/>
          </p:nvPr>
        </p:nvSpPr>
        <p:spPr/>
        <p:txBody>
          <a:bodyPr/>
          <a:lstStyle/>
          <a:p>
            <a:fld id="{BDCA3DBC-EDA6-4CEA-959F-27D8E9B60ACD}" type="slidenum">
              <a:rPr lang="en-US" smtClean="0"/>
              <a:t>18</a:t>
            </a:fld>
            <a:endParaRPr lang="en-US" dirty="0"/>
          </a:p>
        </p:txBody>
      </p:sp>
    </p:spTree>
    <p:extLst>
      <p:ext uri="{BB962C8B-B14F-4D97-AF65-F5344CB8AC3E}">
        <p14:creationId xmlns:p14="http://schemas.microsoft.com/office/powerpoint/2010/main" val="1241719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C1CF3-E753-4E05-82D9-1E9F48FA6A6A}"/>
              </a:ext>
            </a:extLst>
          </p:cNvPr>
          <p:cNvSpPr>
            <a:spLocks noGrp="1"/>
          </p:cNvSpPr>
          <p:nvPr>
            <p:ph type="title"/>
          </p:nvPr>
        </p:nvSpPr>
        <p:spPr/>
        <p:txBody>
          <a:bodyPr/>
          <a:lstStyle/>
          <a:p>
            <a:r>
              <a:rPr lang="en-US" dirty="0"/>
              <a:t>Route to 2045 Adoption</a:t>
            </a:r>
          </a:p>
        </p:txBody>
      </p:sp>
      <p:sp>
        <p:nvSpPr>
          <p:cNvPr id="3" name="Content Placeholder 2">
            <a:extLst>
              <a:ext uri="{FF2B5EF4-FFF2-40B4-BE49-F238E27FC236}">
                <a16:creationId xmlns:a16="http://schemas.microsoft.com/office/drawing/2014/main" id="{760244CB-B555-4D96-A606-D34F6738FEF7}"/>
              </a:ext>
            </a:extLst>
          </p:cNvPr>
          <p:cNvSpPr>
            <a:spLocks noGrp="1"/>
          </p:cNvSpPr>
          <p:nvPr>
            <p:ph idx="1"/>
          </p:nvPr>
        </p:nvSpPr>
        <p:spPr/>
        <p:txBody>
          <a:bodyPr>
            <a:normAutofit/>
          </a:bodyPr>
          <a:lstStyle/>
          <a:p>
            <a:r>
              <a:rPr lang="en-US" sz="3200" dirty="0"/>
              <a:t>LRTP Development and Approval Process</a:t>
            </a:r>
          </a:p>
          <a:p>
            <a:r>
              <a:rPr lang="en-US" sz="3200" dirty="0"/>
              <a:t>Outreach and Public Involvement</a:t>
            </a:r>
          </a:p>
          <a:p>
            <a:r>
              <a:rPr lang="en-US" sz="3200" dirty="0"/>
              <a:t>Revisions to Draft Cost Feasible</a:t>
            </a:r>
          </a:p>
          <a:p>
            <a:r>
              <a:rPr lang="en-US" sz="3200" dirty="0"/>
              <a:t>Next Steps</a:t>
            </a:r>
          </a:p>
        </p:txBody>
      </p:sp>
      <p:pic>
        <p:nvPicPr>
          <p:cNvPr id="7" name="Picture 6" descr="A picture containing person, laying, bed&#10;&#10;Description automatically generated">
            <a:extLst>
              <a:ext uri="{FF2B5EF4-FFF2-40B4-BE49-F238E27FC236}">
                <a16:creationId xmlns:a16="http://schemas.microsoft.com/office/drawing/2014/main" id="{EDD9FA8E-41B3-4D10-8828-67D40A30F1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418813" y="2035003"/>
            <a:ext cx="3429000" cy="2571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person holding a computer&#10;&#10;Description automatically generated">
            <a:extLst>
              <a:ext uri="{FF2B5EF4-FFF2-40B4-BE49-F238E27FC236}">
                <a16:creationId xmlns:a16="http://schemas.microsoft.com/office/drawing/2014/main" id="{AB72BC2F-BCD4-43C7-8BFD-4805C4B0C0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020" y="4371717"/>
            <a:ext cx="2571750" cy="19288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descr="A group of people sitting at a table&#10;&#10;Description automatically generated">
            <a:extLst>
              <a:ext uri="{FF2B5EF4-FFF2-40B4-BE49-F238E27FC236}">
                <a16:creationId xmlns:a16="http://schemas.microsoft.com/office/drawing/2014/main" id="{52D1452D-0793-4514-B5B4-158B49E0AE6C}"/>
              </a:ext>
            </a:extLst>
          </p:cNvPr>
          <p:cNvPicPr>
            <a:picLocks noChangeAspect="1"/>
          </p:cNvPicPr>
          <p:nvPr/>
        </p:nvPicPr>
        <p:blipFill rotWithShape="1">
          <a:blip r:embed="rId4">
            <a:extLst>
              <a:ext uri="{28A0092B-C50C-407E-A947-70E740481C1C}">
                <a14:useLocalDpi xmlns:a14="http://schemas.microsoft.com/office/drawing/2010/main" val="0"/>
              </a:ext>
            </a:extLst>
          </a:blip>
          <a:srcRect t="25857" r="19373"/>
          <a:stretch/>
        </p:blipFill>
        <p:spPr>
          <a:xfrm>
            <a:off x="5892076" y="3429000"/>
            <a:ext cx="2571751" cy="31532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97425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8A0A5-05EE-403F-B5D3-7B688C753D3D}"/>
              </a:ext>
            </a:extLst>
          </p:cNvPr>
          <p:cNvSpPr>
            <a:spLocks noGrp="1"/>
          </p:cNvSpPr>
          <p:nvPr>
            <p:ph type="title"/>
          </p:nvPr>
        </p:nvSpPr>
        <p:spPr>
          <a:xfrm>
            <a:off x="617837" y="1"/>
            <a:ext cx="7858897" cy="1359242"/>
          </a:xfrm>
        </p:spPr>
        <p:txBody>
          <a:bodyPr/>
          <a:lstStyle/>
          <a:p>
            <a:r>
              <a:rPr lang="en-US" dirty="0"/>
              <a:t>Roadway Projects 2036 – 2045 </a:t>
            </a:r>
          </a:p>
        </p:txBody>
      </p:sp>
      <p:sp>
        <p:nvSpPr>
          <p:cNvPr id="3" name="Content Placeholder 2">
            <a:extLst>
              <a:ext uri="{FF2B5EF4-FFF2-40B4-BE49-F238E27FC236}">
                <a16:creationId xmlns:a16="http://schemas.microsoft.com/office/drawing/2014/main" id="{2AFA5719-30DF-48C9-8D31-B6429B3E3AF1}"/>
              </a:ext>
            </a:extLst>
          </p:cNvPr>
          <p:cNvSpPr>
            <a:spLocks noGrp="1"/>
          </p:cNvSpPr>
          <p:nvPr>
            <p:ph idx="1"/>
          </p:nvPr>
        </p:nvSpPr>
        <p:spPr>
          <a:xfrm>
            <a:off x="617837" y="1260388"/>
            <a:ext cx="8229600" cy="5301050"/>
          </a:xfrm>
        </p:spPr>
        <p:txBody>
          <a:bodyPr>
            <a:normAutofit fontScale="85000" lnSpcReduction="20000"/>
          </a:bodyPr>
          <a:lstStyle/>
          <a:p>
            <a:r>
              <a:rPr lang="en-US" sz="3200" dirty="0"/>
              <a:t>Burnt Store Rd from N. Jones Loop to Taylor</a:t>
            </a:r>
          </a:p>
          <a:p>
            <a:r>
              <a:rPr lang="en-US" sz="3200" dirty="0"/>
              <a:t>Prineville Dr from Paulson to Hillsborough</a:t>
            </a:r>
          </a:p>
          <a:p>
            <a:r>
              <a:rPr lang="en-US" sz="3400" dirty="0"/>
              <a:t>SR 776 intersection improvements</a:t>
            </a:r>
          </a:p>
          <a:p>
            <a:r>
              <a:rPr lang="en-US" sz="3200" dirty="0"/>
              <a:t>Taylor Rd from N. Jones Loop to Airport Road</a:t>
            </a:r>
          </a:p>
          <a:p>
            <a:r>
              <a:rPr lang="en-US" sz="3200" dirty="0"/>
              <a:t>Taylor Road from Airport Road to US 41*</a:t>
            </a:r>
          </a:p>
          <a:p>
            <a:r>
              <a:rPr lang="en-US" sz="3200" dirty="0"/>
              <a:t>US 41 @ Easy St.</a:t>
            </a:r>
          </a:p>
          <a:p>
            <a:r>
              <a:rPr lang="en-US" sz="3200" dirty="0"/>
              <a:t>US 41 @ Forrest Nelson</a:t>
            </a:r>
          </a:p>
          <a:p>
            <a:r>
              <a:rPr lang="en-US" sz="3200" dirty="0"/>
              <a:t>SR 776 @ Jacobs St</a:t>
            </a:r>
          </a:p>
          <a:p>
            <a:r>
              <a:rPr lang="en-US" sz="3200" dirty="0"/>
              <a:t>US 41 @ Carousel Plaza</a:t>
            </a:r>
          </a:p>
          <a:p>
            <a:r>
              <a:rPr lang="en-US" sz="3200" dirty="0"/>
              <a:t>ITS Master Plan implementation</a:t>
            </a:r>
          </a:p>
          <a:p>
            <a:endParaRPr lang="en-US" sz="3200" dirty="0"/>
          </a:p>
          <a:p>
            <a:pPr marL="0" indent="0">
              <a:buNone/>
            </a:pPr>
            <a:r>
              <a:rPr lang="en-US" sz="3200" dirty="0"/>
              <a:t>* Request from Punta Gorda to remove project</a:t>
            </a:r>
          </a:p>
          <a:p>
            <a:endParaRPr lang="en-US" sz="3200" dirty="0"/>
          </a:p>
          <a:p>
            <a:endParaRPr lang="en-US" sz="2800" dirty="0"/>
          </a:p>
        </p:txBody>
      </p:sp>
      <p:sp>
        <p:nvSpPr>
          <p:cNvPr id="5" name="Slide Number Placeholder 4">
            <a:extLst>
              <a:ext uri="{FF2B5EF4-FFF2-40B4-BE49-F238E27FC236}">
                <a16:creationId xmlns:a16="http://schemas.microsoft.com/office/drawing/2014/main" id="{82604935-6624-4B06-AFC7-01ACAA729BC6}"/>
              </a:ext>
            </a:extLst>
          </p:cNvPr>
          <p:cNvSpPr>
            <a:spLocks noGrp="1"/>
          </p:cNvSpPr>
          <p:nvPr>
            <p:ph type="sldNum" sz="quarter" idx="11"/>
          </p:nvPr>
        </p:nvSpPr>
        <p:spPr/>
        <p:txBody>
          <a:bodyPr/>
          <a:lstStyle/>
          <a:p>
            <a:fld id="{BDCA3DBC-EDA6-4CEA-959F-27D8E9B60ACD}" type="slidenum">
              <a:rPr lang="en-US" smtClean="0"/>
              <a:t>19</a:t>
            </a:fld>
            <a:endParaRPr lang="en-US" dirty="0"/>
          </a:p>
        </p:txBody>
      </p:sp>
    </p:spTree>
    <p:extLst>
      <p:ext uri="{BB962C8B-B14F-4D97-AF65-F5344CB8AC3E}">
        <p14:creationId xmlns:p14="http://schemas.microsoft.com/office/powerpoint/2010/main" val="2486366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8A0A5-05EE-403F-B5D3-7B688C753D3D}"/>
              </a:ext>
            </a:extLst>
          </p:cNvPr>
          <p:cNvSpPr>
            <a:spLocks noGrp="1"/>
          </p:cNvSpPr>
          <p:nvPr>
            <p:ph type="title"/>
          </p:nvPr>
        </p:nvSpPr>
        <p:spPr>
          <a:xfrm>
            <a:off x="358347" y="1"/>
            <a:ext cx="8229600" cy="1359242"/>
          </a:xfrm>
        </p:spPr>
        <p:txBody>
          <a:bodyPr/>
          <a:lstStyle/>
          <a:p>
            <a:r>
              <a:rPr lang="en-US" dirty="0"/>
              <a:t>Partially Funded Roadway Projects</a:t>
            </a:r>
          </a:p>
        </p:txBody>
      </p:sp>
      <p:sp>
        <p:nvSpPr>
          <p:cNvPr id="3" name="Content Placeholder 2">
            <a:extLst>
              <a:ext uri="{FF2B5EF4-FFF2-40B4-BE49-F238E27FC236}">
                <a16:creationId xmlns:a16="http://schemas.microsoft.com/office/drawing/2014/main" id="{2AFA5719-30DF-48C9-8D31-B6429B3E3AF1}"/>
              </a:ext>
            </a:extLst>
          </p:cNvPr>
          <p:cNvSpPr>
            <a:spLocks noGrp="1"/>
          </p:cNvSpPr>
          <p:nvPr>
            <p:ph idx="1"/>
          </p:nvPr>
        </p:nvSpPr>
        <p:spPr>
          <a:xfrm>
            <a:off x="617838" y="1606378"/>
            <a:ext cx="8229600" cy="5115097"/>
          </a:xfrm>
        </p:spPr>
        <p:txBody>
          <a:bodyPr>
            <a:normAutofit/>
          </a:bodyPr>
          <a:lstStyle/>
          <a:p>
            <a:r>
              <a:rPr lang="en-US" sz="3200" dirty="0"/>
              <a:t>Airport Road from Taylor Rd to Piper</a:t>
            </a:r>
          </a:p>
          <a:p>
            <a:pPr lvl="1"/>
            <a:r>
              <a:rPr lang="en-US" sz="2800" dirty="0"/>
              <a:t>Through ROW 2031-2035</a:t>
            </a:r>
          </a:p>
          <a:p>
            <a:r>
              <a:rPr lang="en-US" sz="3200" dirty="0"/>
              <a:t>Burnt Store Rd Extension from Taylor to US 17</a:t>
            </a:r>
          </a:p>
          <a:p>
            <a:pPr lvl="1"/>
            <a:r>
              <a:rPr lang="en-US" sz="2800" dirty="0"/>
              <a:t>Through PE 2036-2045</a:t>
            </a:r>
          </a:p>
          <a:p>
            <a:r>
              <a:rPr lang="en-US" sz="3200" dirty="0"/>
              <a:t>US 17 from Copley Ave to CR 74 (SIS)</a:t>
            </a:r>
          </a:p>
          <a:p>
            <a:pPr lvl="1"/>
            <a:r>
              <a:rPr lang="en-US" sz="2800" dirty="0"/>
              <a:t>Through PE 2036-2045</a:t>
            </a:r>
          </a:p>
          <a:p>
            <a:r>
              <a:rPr lang="en-US" sz="3200" dirty="0"/>
              <a:t>Existing I-75 interchanges</a:t>
            </a:r>
          </a:p>
          <a:p>
            <a:pPr lvl="1"/>
            <a:r>
              <a:rPr lang="en-US" sz="2800" dirty="0"/>
              <a:t>Through PE 2031-2035</a:t>
            </a:r>
          </a:p>
          <a:p>
            <a:r>
              <a:rPr lang="en-US" sz="3200" dirty="0"/>
              <a:t>Veterans/Peachland/Kings</a:t>
            </a:r>
          </a:p>
          <a:p>
            <a:pPr lvl="1"/>
            <a:r>
              <a:rPr lang="en-US" sz="2800" dirty="0"/>
              <a:t>Study/PE added for 2026-2030</a:t>
            </a:r>
          </a:p>
          <a:p>
            <a:endParaRPr lang="en-US" sz="3200" dirty="0"/>
          </a:p>
          <a:p>
            <a:endParaRPr lang="en-US" sz="2800" dirty="0"/>
          </a:p>
        </p:txBody>
      </p:sp>
      <p:sp>
        <p:nvSpPr>
          <p:cNvPr id="5" name="Slide Number Placeholder 4">
            <a:extLst>
              <a:ext uri="{FF2B5EF4-FFF2-40B4-BE49-F238E27FC236}">
                <a16:creationId xmlns:a16="http://schemas.microsoft.com/office/drawing/2014/main" id="{82604935-6624-4B06-AFC7-01ACAA729BC6}"/>
              </a:ext>
            </a:extLst>
          </p:cNvPr>
          <p:cNvSpPr>
            <a:spLocks noGrp="1"/>
          </p:cNvSpPr>
          <p:nvPr>
            <p:ph type="sldNum" sz="quarter" idx="11"/>
          </p:nvPr>
        </p:nvSpPr>
        <p:spPr/>
        <p:txBody>
          <a:bodyPr/>
          <a:lstStyle/>
          <a:p>
            <a:fld id="{BDCA3DBC-EDA6-4CEA-959F-27D8E9B60ACD}" type="slidenum">
              <a:rPr lang="en-US" smtClean="0"/>
              <a:t>20</a:t>
            </a:fld>
            <a:endParaRPr lang="en-US" dirty="0"/>
          </a:p>
        </p:txBody>
      </p:sp>
    </p:spTree>
    <p:extLst>
      <p:ext uri="{BB962C8B-B14F-4D97-AF65-F5344CB8AC3E}">
        <p14:creationId xmlns:p14="http://schemas.microsoft.com/office/powerpoint/2010/main" val="2314440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 name="Picture 7" descr="A close up of a map&#10;&#10;Description automatically generated">
            <a:extLst>
              <a:ext uri="{FF2B5EF4-FFF2-40B4-BE49-F238E27FC236}">
                <a16:creationId xmlns:a16="http://schemas.microsoft.com/office/drawing/2014/main" id="{083862C0-8A16-40EA-A7BD-F4E9B44A3B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636" y="0"/>
            <a:ext cx="10598727" cy="6858000"/>
          </a:xfrm>
          <a:prstGeom prst="rect">
            <a:avLst/>
          </a:prstGeom>
        </p:spPr>
      </p:pic>
    </p:spTree>
    <p:extLst>
      <p:ext uri="{BB962C8B-B14F-4D97-AF65-F5344CB8AC3E}">
        <p14:creationId xmlns:p14="http://schemas.microsoft.com/office/powerpoint/2010/main" val="61901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22CB3-2D8D-4286-9A9E-AC2A653F41A1}"/>
              </a:ext>
            </a:extLst>
          </p:cNvPr>
          <p:cNvSpPr>
            <a:spLocks noGrp="1"/>
          </p:cNvSpPr>
          <p:nvPr>
            <p:ph type="title"/>
          </p:nvPr>
        </p:nvSpPr>
        <p:spPr>
          <a:xfrm>
            <a:off x="617837" y="1"/>
            <a:ext cx="7351989" cy="1070264"/>
          </a:xfrm>
        </p:spPr>
        <p:txBody>
          <a:bodyPr/>
          <a:lstStyle/>
          <a:p>
            <a:r>
              <a:rPr lang="en-US" dirty="0"/>
              <a:t>Schedule and Next Steps</a:t>
            </a:r>
          </a:p>
        </p:txBody>
      </p:sp>
      <p:sp>
        <p:nvSpPr>
          <p:cNvPr id="3" name="Content Placeholder 2">
            <a:extLst>
              <a:ext uri="{FF2B5EF4-FFF2-40B4-BE49-F238E27FC236}">
                <a16:creationId xmlns:a16="http://schemas.microsoft.com/office/drawing/2014/main" id="{CC48E40B-1A05-44F5-AC2D-42B41AB0BD3B}"/>
              </a:ext>
            </a:extLst>
          </p:cNvPr>
          <p:cNvSpPr>
            <a:spLocks noGrp="1"/>
          </p:cNvSpPr>
          <p:nvPr>
            <p:ph idx="1"/>
          </p:nvPr>
        </p:nvSpPr>
        <p:spPr>
          <a:xfrm>
            <a:off x="617838" y="1070265"/>
            <a:ext cx="8662086" cy="5205846"/>
          </a:xfrm>
        </p:spPr>
        <p:txBody>
          <a:bodyPr>
            <a:normAutofit lnSpcReduction="10000"/>
          </a:bodyPr>
          <a:lstStyle/>
          <a:p>
            <a:pPr marL="0" indent="0">
              <a:buNone/>
            </a:pPr>
            <a:r>
              <a:rPr lang="en-US" b="1" dirty="0"/>
              <a:t>September</a:t>
            </a:r>
          </a:p>
          <a:p>
            <a:r>
              <a:rPr lang="en-US" dirty="0"/>
              <a:t>Committee recommended approval of the LRTP</a:t>
            </a:r>
          </a:p>
          <a:p>
            <a:pPr marL="0" indent="0">
              <a:buNone/>
            </a:pPr>
            <a:r>
              <a:rPr lang="en-US" b="1" dirty="0"/>
              <a:t>October</a:t>
            </a:r>
          </a:p>
          <a:p>
            <a:r>
              <a:rPr lang="en-US" dirty="0"/>
              <a:t>Public Comments received through MPO adoption</a:t>
            </a:r>
          </a:p>
          <a:p>
            <a:r>
              <a:rPr lang="en-US" dirty="0"/>
              <a:t>Present final LRTP to MPO Board for approval</a:t>
            </a:r>
          </a:p>
          <a:p>
            <a:pPr marL="0" indent="0">
              <a:buNone/>
            </a:pPr>
            <a:r>
              <a:rPr lang="en-US" b="1" dirty="0"/>
              <a:t>Post-Adoption</a:t>
            </a:r>
          </a:p>
          <a:p>
            <a:r>
              <a:rPr lang="en-US" dirty="0"/>
              <a:t>Finalize full documentation (90-days)</a:t>
            </a:r>
          </a:p>
          <a:p>
            <a:r>
              <a:rPr lang="en-US" dirty="0"/>
              <a:t>Submit for Review by FDOT and FHWA</a:t>
            </a:r>
          </a:p>
          <a:p>
            <a:r>
              <a:rPr lang="en-US" dirty="0"/>
              <a:t>Fund future projects through annual Transportation Improvement Program adoption</a:t>
            </a:r>
          </a:p>
        </p:txBody>
      </p:sp>
      <p:sp>
        <p:nvSpPr>
          <p:cNvPr id="4" name="Footer Placeholder 3">
            <a:extLst>
              <a:ext uri="{FF2B5EF4-FFF2-40B4-BE49-F238E27FC236}">
                <a16:creationId xmlns:a16="http://schemas.microsoft.com/office/drawing/2014/main" id="{093D29C1-107E-4BE8-AE2A-9983994FCA91}"/>
              </a:ext>
            </a:extLst>
          </p:cNvPr>
          <p:cNvSpPr>
            <a:spLocks noGrp="1"/>
          </p:cNvSpPr>
          <p:nvPr>
            <p:ph type="ftr" sz="quarter" idx="10"/>
          </p:nvPr>
        </p:nvSpPr>
        <p:spPr/>
        <p:txBody>
          <a:bodyPr/>
          <a:lstStyle/>
          <a:p>
            <a:r>
              <a:rPr lang="en-US" dirty="0"/>
              <a:t>2045 Long Range Transportation Plan</a:t>
            </a:r>
          </a:p>
        </p:txBody>
      </p:sp>
      <p:sp>
        <p:nvSpPr>
          <p:cNvPr id="5" name="Slide Number Placeholder 4">
            <a:extLst>
              <a:ext uri="{FF2B5EF4-FFF2-40B4-BE49-F238E27FC236}">
                <a16:creationId xmlns:a16="http://schemas.microsoft.com/office/drawing/2014/main" id="{E3E83A3E-998F-45B3-82DA-F458B14911CF}"/>
              </a:ext>
            </a:extLst>
          </p:cNvPr>
          <p:cNvSpPr>
            <a:spLocks noGrp="1"/>
          </p:cNvSpPr>
          <p:nvPr>
            <p:ph type="sldNum" sz="quarter" idx="11"/>
          </p:nvPr>
        </p:nvSpPr>
        <p:spPr/>
        <p:txBody>
          <a:bodyPr/>
          <a:lstStyle/>
          <a:p>
            <a:fld id="{BDCA3DBC-EDA6-4CEA-959F-27D8E9B60ACD}" type="slidenum">
              <a:rPr lang="en-US" smtClean="0"/>
              <a:t>22</a:t>
            </a:fld>
            <a:endParaRPr lang="en-US" dirty="0"/>
          </a:p>
        </p:txBody>
      </p:sp>
      <p:sp>
        <p:nvSpPr>
          <p:cNvPr id="6" name="Content Placeholder 2">
            <a:extLst>
              <a:ext uri="{FF2B5EF4-FFF2-40B4-BE49-F238E27FC236}">
                <a16:creationId xmlns:a16="http://schemas.microsoft.com/office/drawing/2014/main" id="{B16C1E6F-E2E6-4C5B-ABDE-F7E338C97831}"/>
              </a:ext>
            </a:extLst>
          </p:cNvPr>
          <p:cNvSpPr txBox="1">
            <a:spLocks/>
          </p:cNvSpPr>
          <p:nvPr/>
        </p:nvSpPr>
        <p:spPr>
          <a:xfrm>
            <a:off x="9154392" y="2571752"/>
            <a:ext cx="2909452" cy="1356012"/>
          </a:xfrm>
          <a:prstGeom prst="rect">
            <a:avLst/>
          </a:prstGeom>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tx1"/>
                </a:solidFill>
              </a:rPr>
              <a:t>October 5, 2020</a:t>
            </a:r>
          </a:p>
          <a:p>
            <a:pPr marL="0" indent="0" algn="ctr">
              <a:buFont typeface="Arial" panose="020B0604020202020204" pitchFamily="34" charset="0"/>
              <a:buNone/>
            </a:pPr>
            <a:r>
              <a:rPr lang="en-US" b="1" dirty="0">
                <a:solidFill>
                  <a:schemeClr val="tx1"/>
                </a:solidFill>
              </a:rPr>
              <a:t>LRTP Adoption</a:t>
            </a:r>
            <a:endParaRPr lang="en-US" dirty="0">
              <a:solidFill>
                <a:schemeClr val="tx1"/>
              </a:solidFill>
            </a:endParaRPr>
          </a:p>
        </p:txBody>
      </p:sp>
    </p:spTree>
    <p:extLst>
      <p:ext uri="{BB962C8B-B14F-4D97-AF65-F5344CB8AC3E}">
        <p14:creationId xmlns:p14="http://schemas.microsoft.com/office/powerpoint/2010/main" val="19260869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D7A9F-A7F1-4C26-8511-C42FDB503150}"/>
              </a:ext>
            </a:extLst>
          </p:cNvPr>
          <p:cNvSpPr>
            <a:spLocks noGrp="1"/>
          </p:cNvSpPr>
          <p:nvPr>
            <p:ph type="title"/>
          </p:nvPr>
        </p:nvSpPr>
        <p:spPr>
          <a:xfrm>
            <a:off x="617837" y="1"/>
            <a:ext cx="7819581" cy="1359242"/>
          </a:xfrm>
        </p:spPr>
        <p:txBody>
          <a:bodyPr/>
          <a:lstStyle/>
          <a:p>
            <a:r>
              <a:rPr lang="en-US" dirty="0"/>
              <a:t>30-Day Comment Period</a:t>
            </a:r>
          </a:p>
        </p:txBody>
      </p:sp>
      <p:sp>
        <p:nvSpPr>
          <p:cNvPr id="3" name="Content Placeholder 2">
            <a:extLst>
              <a:ext uri="{FF2B5EF4-FFF2-40B4-BE49-F238E27FC236}">
                <a16:creationId xmlns:a16="http://schemas.microsoft.com/office/drawing/2014/main" id="{D212DC75-F4C0-4095-8D97-2067A8583D5F}"/>
              </a:ext>
            </a:extLst>
          </p:cNvPr>
          <p:cNvSpPr>
            <a:spLocks noGrp="1"/>
          </p:cNvSpPr>
          <p:nvPr>
            <p:ph idx="1"/>
          </p:nvPr>
        </p:nvSpPr>
        <p:spPr>
          <a:xfrm>
            <a:off x="351617" y="1238492"/>
            <a:ext cx="7819581" cy="5117858"/>
          </a:xfrm>
        </p:spPr>
        <p:txBody>
          <a:bodyPr>
            <a:normAutofit/>
          </a:bodyPr>
          <a:lstStyle/>
          <a:p>
            <a:r>
              <a:rPr lang="en-US" dirty="0"/>
              <a:t>Review of 2040 and 2035 LRTP Needs</a:t>
            </a:r>
          </a:p>
          <a:p>
            <a:r>
              <a:rPr lang="en-US" dirty="0"/>
              <a:t>Bicycle/Pedestrian Needs</a:t>
            </a:r>
          </a:p>
          <a:p>
            <a:r>
              <a:rPr lang="en-US" dirty="0"/>
              <a:t>Taylor Road Trail limits</a:t>
            </a:r>
          </a:p>
          <a:p>
            <a:r>
              <a:rPr lang="en-US" dirty="0"/>
              <a:t>Support for intersection/operational projects on SR 776</a:t>
            </a:r>
          </a:p>
          <a:p>
            <a:pPr marL="0" indent="0">
              <a:buNone/>
            </a:pPr>
            <a:endParaRPr lang="en-US" sz="400" dirty="0"/>
          </a:p>
        </p:txBody>
      </p:sp>
      <p:sp>
        <p:nvSpPr>
          <p:cNvPr id="4" name="Footer Placeholder 3">
            <a:extLst>
              <a:ext uri="{FF2B5EF4-FFF2-40B4-BE49-F238E27FC236}">
                <a16:creationId xmlns:a16="http://schemas.microsoft.com/office/drawing/2014/main" id="{61A5CC44-1B3B-482A-80FD-75E4DE409442}"/>
              </a:ext>
            </a:extLst>
          </p:cNvPr>
          <p:cNvSpPr>
            <a:spLocks noGrp="1"/>
          </p:cNvSpPr>
          <p:nvPr>
            <p:ph type="ftr" sz="quarter" idx="10"/>
          </p:nvPr>
        </p:nvSpPr>
        <p:spPr/>
        <p:txBody>
          <a:bodyPr/>
          <a:lstStyle/>
          <a:p>
            <a:r>
              <a:rPr lang="en-US" dirty="0"/>
              <a:t>2045 Long Range Transportation Plan</a:t>
            </a:r>
          </a:p>
        </p:txBody>
      </p:sp>
      <p:sp>
        <p:nvSpPr>
          <p:cNvPr id="5" name="Slide Number Placeholder 4">
            <a:extLst>
              <a:ext uri="{FF2B5EF4-FFF2-40B4-BE49-F238E27FC236}">
                <a16:creationId xmlns:a16="http://schemas.microsoft.com/office/drawing/2014/main" id="{BD0E2283-6A09-42D0-A53A-9849220C7DD4}"/>
              </a:ext>
            </a:extLst>
          </p:cNvPr>
          <p:cNvSpPr>
            <a:spLocks noGrp="1"/>
          </p:cNvSpPr>
          <p:nvPr>
            <p:ph type="sldNum" sz="quarter" idx="11"/>
          </p:nvPr>
        </p:nvSpPr>
        <p:spPr/>
        <p:txBody>
          <a:bodyPr/>
          <a:lstStyle/>
          <a:p>
            <a:fld id="{BDCA3DBC-EDA6-4CEA-959F-27D8E9B60ACD}" type="slidenum">
              <a:rPr lang="en-US" smtClean="0"/>
              <a:t>23</a:t>
            </a:fld>
            <a:endParaRPr lang="en-US" dirty="0"/>
          </a:p>
        </p:txBody>
      </p:sp>
    </p:spTree>
    <p:extLst>
      <p:ext uri="{BB962C8B-B14F-4D97-AF65-F5344CB8AC3E}">
        <p14:creationId xmlns:p14="http://schemas.microsoft.com/office/powerpoint/2010/main" val="1593474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D7A9F-A7F1-4C26-8511-C42FDB503150}"/>
              </a:ext>
            </a:extLst>
          </p:cNvPr>
          <p:cNvSpPr>
            <a:spLocks noGrp="1"/>
          </p:cNvSpPr>
          <p:nvPr>
            <p:ph type="title"/>
          </p:nvPr>
        </p:nvSpPr>
        <p:spPr>
          <a:xfrm>
            <a:off x="617837" y="1"/>
            <a:ext cx="7819581" cy="1359242"/>
          </a:xfrm>
        </p:spPr>
        <p:txBody>
          <a:bodyPr/>
          <a:lstStyle/>
          <a:p>
            <a:r>
              <a:rPr lang="en-US" dirty="0"/>
              <a:t>30-Day Comment Period</a:t>
            </a:r>
          </a:p>
        </p:txBody>
      </p:sp>
      <p:sp>
        <p:nvSpPr>
          <p:cNvPr id="3" name="Content Placeholder 2">
            <a:extLst>
              <a:ext uri="{FF2B5EF4-FFF2-40B4-BE49-F238E27FC236}">
                <a16:creationId xmlns:a16="http://schemas.microsoft.com/office/drawing/2014/main" id="{D212DC75-F4C0-4095-8D97-2067A8583D5F}"/>
              </a:ext>
            </a:extLst>
          </p:cNvPr>
          <p:cNvSpPr>
            <a:spLocks noGrp="1"/>
          </p:cNvSpPr>
          <p:nvPr>
            <p:ph idx="1"/>
          </p:nvPr>
        </p:nvSpPr>
        <p:spPr>
          <a:xfrm>
            <a:off x="351617" y="1238492"/>
            <a:ext cx="8662086" cy="5117858"/>
          </a:xfrm>
        </p:spPr>
        <p:txBody>
          <a:bodyPr>
            <a:normAutofit lnSpcReduction="10000"/>
          </a:bodyPr>
          <a:lstStyle/>
          <a:p>
            <a:r>
              <a:rPr lang="en-US" dirty="0"/>
              <a:t>Sarasota/Manatee MPO</a:t>
            </a:r>
          </a:p>
          <a:p>
            <a:pPr lvl="1"/>
            <a:r>
              <a:rPr lang="en-US" dirty="0"/>
              <a:t>Coordination on connection with Hillsborough Blvd, Raintree Blvd and Veterans Blvd</a:t>
            </a:r>
          </a:p>
          <a:p>
            <a:pPr lvl="1"/>
            <a:r>
              <a:rPr lang="en-US" dirty="0"/>
              <a:t>New interchange in South Sarasota County</a:t>
            </a:r>
          </a:p>
          <a:p>
            <a:r>
              <a:rPr lang="en-US" dirty="0"/>
              <a:t>FDOT</a:t>
            </a:r>
          </a:p>
          <a:p>
            <a:pPr lvl="1"/>
            <a:r>
              <a:rPr lang="en-US" dirty="0"/>
              <a:t>Clarification on Strategic Intermodal System Projects and timing</a:t>
            </a:r>
          </a:p>
          <a:p>
            <a:pPr lvl="1"/>
            <a:r>
              <a:rPr lang="en-US" dirty="0"/>
              <a:t>M-CORES description for LRTP report</a:t>
            </a:r>
          </a:p>
          <a:p>
            <a:pPr lvl="1"/>
            <a:r>
              <a:rPr lang="en-US" dirty="0"/>
              <a:t>Burnt Store Road Phase III includes 1200 feet in Charlotte County</a:t>
            </a:r>
          </a:p>
          <a:p>
            <a:r>
              <a:rPr lang="en-US" dirty="0"/>
              <a:t>Request from Punta Gorda to remove Taylor Road widening between Airport Road and US 41</a:t>
            </a:r>
          </a:p>
          <a:p>
            <a:pPr marL="0" indent="0">
              <a:buNone/>
            </a:pPr>
            <a:endParaRPr lang="en-US" sz="400" dirty="0"/>
          </a:p>
        </p:txBody>
      </p:sp>
      <p:sp>
        <p:nvSpPr>
          <p:cNvPr id="4" name="Footer Placeholder 3">
            <a:extLst>
              <a:ext uri="{FF2B5EF4-FFF2-40B4-BE49-F238E27FC236}">
                <a16:creationId xmlns:a16="http://schemas.microsoft.com/office/drawing/2014/main" id="{61A5CC44-1B3B-482A-80FD-75E4DE409442}"/>
              </a:ext>
            </a:extLst>
          </p:cNvPr>
          <p:cNvSpPr>
            <a:spLocks noGrp="1"/>
          </p:cNvSpPr>
          <p:nvPr>
            <p:ph type="ftr" sz="quarter" idx="10"/>
          </p:nvPr>
        </p:nvSpPr>
        <p:spPr/>
        <p:txBody>
          <a:bodyPr/>
          <a:lstStyle/>
          <a:p>
            <a:r>
              <a:rPr lang="en-US" dirty="0"/>
              <a:t>2045 Long Range Transportation Plan</a:t>
            </a:r>
          </a:p>
        </p:txBody>
      </p:sp>
      <p:sp>
        <p:nvSpPr>
          <p:cNvPr id="5" name="Slide Number Placeholder 4">
            <a:extLst>
              <a:ext uri="{FF2B5EF4-FFF2-40B4-BE49-F238E27FC236}">
                <a16:creationId xmlns:a16="http://schemas.microsoft.com/office/drawing/2014/main" id="{BD0E2283-6A09-42D0-A53A-9849220C7DD4}"/>
              </a:ext>
            </a:extLst>
          </p:cNvPr>
          <p:cNvSpPr>
            <a:spLocks noGrp="1"/>
          </p:cNvSpPr>
          <p:nvPr>
            <p:ph type="sldNum" sz="quarter" idx="11"/>
          </p:nvPr>
        </p:nvSpPr>
        <p:spPr/>
        <p:txBody>
          <a:bodyPr/>
          <a:lstStyle/>
          <a:p>
            <a:fld id="{BDCA3DBC-EDA6-4CEA-959F-27D8E9B60ACD}" type="slidenum">
              <a:rPr lang="en-US" smtClean="0"/>
              <a:t>24</a:t>
            </a:fld>
            <a:endParaRPr lang="en-US" dirty="0"/>
          </a:p>
        </p:txBody>
      </p:sp>
    </p:spTree>
    <p:extLst>
      <p:ext uri="{BB962C8B-B14F-4D97-AF65-F5344CB8AC3E}">
        <p14:creationId xmlns:p14="http://schemas.microsoft.com/office/powerpoint/2010/main" val="21727799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1D849-F09B-4AB0-BF24-D612AE43B3FD}"/>
              </a:ext>
            </a:extLst>
          </p:cNvPr>
          <p:cNvSpPr>
            <a:spLocks noGrp="1"/>
          </p:cNvSpPr>
          <p:nvPr>
            <p:ph type="title"/>
          </p:nvPr>
        </p:nvSpPr>
        <p:spPr/>
        <p:txBody>
          <a:bodyPr/>
          <a:lstStyle/>
          <a:p>
            <a:r>
              <a:rPr lang="en-US" dirty="0"/>
              <a:t>Burnt Store Road (Phase III)</a:t>
            </a:r>
          </a:p>
        </p:txBody>
      </p:sp>
      <p:sp>
        <p:nvSpPr>
          <p:cNvPr id="3" name="Content Placeholder 2">
            <a:extLst>
              <a:ext uri="{FF2B5EF4-FFF2-40B4-BE49-F238E27FC236}">
                <a16:creationId xmlns:a16="http://schemas.microsoft.com/office/drawing/2014/main" id="{96B2632D-3B2B-4C56-901B-78362031F726}"/>
              </a:ext>
            </a:extLst>
          </p:cNvPr>
          <p:cNvSpPr>
            <a:spLocks noGrp="1"/>
          </p:cNvSpPr>
          <p:nvPr>
            <p:ph idx="1"/>
          </p:nvPr>
        </p:nvSpPr>
        <p:spPr>
          <a:xfrm>
            <a:off x="617838" y="1190075"/>
            <a:ext cx="4034212" cy="4945935"/>
          </a:xfrm>
        </p:spPr>
        <p:txBody>
          <a:bodyPr>
            <a:normAutofit/>
          </a:bodyPr>
          <a:lstStyle/>
          <a:p>
            <a:r>
              <a:rPr lang="en-US" dirty="0"/>
              <a:t>Vincent Avenue and Wallaby Lane</a:t>
            </a:r>
          </a:p>
          <a:p>
            <a:r>
              <a:rPr lang="en-US" dirty="0"/>
              <a:t>1200 Foot segment</a:t>
            </a:r>
          </a:p>
          <a:p>
            <a:r>
              <a:rPr lang="en-US" dirty="0"/>
              <a:t>Existing 2-lanes</a:t>
            </a:r>
          </a:p>
          <a:p>
            <a:r>
              <a:rPr lang="en-US" dirty="0"/>
              <a:t>$2.54 million cost estimate (current year)</a:t>
            </a:r>
          </a:p>
          <a:p>
            <a:r>
              <a:rPr lang="en-US" dirty="0"/>
              <a:t>Available revenue in 2031-2035 time period</a:t>
            </a:r>
          </a:p>
          <a:p>
            <a:pPr lvl="1"/>
            <a:r>
              <a:rPr lang="en-US" dirty="0"/>
              <a:t>$3.11 million</a:t>
            </a:r>
          </a:p>
          <a:p>
            <a:endParaRPr lang="en-US" dirty="0"/>
          </a:p>
        </p:txBody>
      </p:sp>
      <p:sp>
        <p:nvSpPr>
          <p:cNvPr id="4" name="Footer Placeholder 3">
            <a:extLst>
              <a:ext uri="{FF2B5EF4-FFF2-40B4-BE49-F238E27FC236}">
                <a16:creationId xmlns:a16="http://schemas.microsoft.com/office/drawing/2014/main" id="{72DD858C-7A1E-4781-AA7D-C7D80691C535}"/>
              </a:ext>
            </a:extLst>
          </p:cNvPr>
          <p:cNvSpPr>
            <a:spLocks noGrp="1"/>
          </p:cNvSpPr>
          <p:nvPr>
            <p:ph type="ftr" sz="quarter" idx="10"/>
          </p:nvPr>
        </p:nvSpPr>
        <p:spPr/>
        <p:txBody>
          <a:bodyPr/>
          <a:lstStyle/>
          <a:p>
            <a:r>
              <a:rPr lang="en-US"/>
              <a:t>2045 Long Range Transportation Plan</a:t>
            </a:r>
            <a:endParaRPr lang="en-US" dirty="0"/>
          </a:p>
        </p:txBody>
      </p:sp>
      <p:sp>
        <p:nvSpPr>
          <p:cNvPr id="5" name="Slide Number Placeholder 4">
            <a:extLst>
              <a:ext uri="{FF2B5EF4-FFF2-40B4-BE49-F238E27FC236}">
                <a16:creationId xmlns:a16="http://schemas.microsoft.com/office/drawing/2014/main" id="{CEB469A4-28C4-4C33-B73B-A4A7A3F23223}"/>
              </a:ext>
            </a:extLst>
          </p:cNvPr>
          <p:cNvSpPr>
            <a:spLocks noGrp="1"/>
          </p:cNvSpPr>
          <p:nvPr>
            <p:ph type="sldNum" sz="quarter" idx="11"/>
          </p:nvPr>
        </p:nvSpPr>
        <p:spPr>
          <a:xfrm>
            <a:off x="6536724" y="6170995"/>
            <a:ext cx="2743200" cy="365125"/>
          </a:xfrm>
        </p:spPr>
        <p:txBody>
          <a:bodyPr/>
          <a:lstStyle/>
          <a:p>
            <a:fld id="{BDCA3DBC-EDA6-4CEA-959F-27D8E9B60ACD}" type="slidenum">
              <a:rPr lang="en-US" smtClean="0"/>
              <a:t>25</a:t>
            </a:fld>
            <a:endParaRPr lang="en-US" dirty="0"/>
          </a:p>
        </p:txBody>
      </p:sp>
      <p:pic>
        <p:nvPicPr>
          <p:cNvPr id="7" name="Picture 6">
            <a:extLst>
              <a:ext uri="{FF2B5EF4-FFF2-40B4-BE49-F238E27FC236}">
                <a16:creationId xmlns:a16="http://schemas.microsoft.com/office/drawing/2014/main" id="{1E41A6B9-DD92-4C35-83F3-A6FCFC04FC27}"/>
              </a:ext>
            </a:extLst>
          </p:cNvPr>
          <p:cNvPicPr>
            <a:picLocks noChangeAspect="1"/>
          </p:cNvPicPr>
          <p:nvPr/>
        </p:nvPicPr>
        <p:blipFill>
          <a:blip r:embed="rId2"/>
          <a:stretch>
            <a:fillRect/>
          </a:stretch>
        </p:blipFill>
        <p:spPr>
          <a:xfrm>
            <a:off x="4652050" y="1784431"/>
            <a:ext cx="7519355" cy="4869678"/>
          </a:xfrm>
          <a:prstGeom prst="rect">
            <a:avLst/>
          </a:prstGeom>
        </p:spPr>
      </p:pic>
      <p:sp>
        <p:nvSpPr>
          <p:cNvPr id="8" name="TextBox 7">
            <a:extLst>
              <a:ext uri="{FF2B5EF4-FFF2-40B4-BE49-F238E27FC236}">
                <a16:creationId xmlns:a16="http://schemas.microsoft.com/office/drawing/2014/main" id="{8B669AF6-9C9D-42FA-A742-4283DF0AA2C2}"/>
              </a:ext>
            </a:extLst>
          </p:cNvPr>
          <p:cNvSpPr txBox="1"/>
          <p:nvPr/>
        </p:nvSpPr>
        <p:spPr>
          <a:xfrm>
            <a:off x="6218438" y="3275313"/>
            <a:ext cx="1689886" cy="400110"/>
          </a:xfrm>
          <a:prstGeom prst="rect">
            <a:avLst/>
          </a:prstGeom>
          <a:solidFill>
            <a:schemeClr val="bg1">
              <a:lumMod val="65000"/>
            </a:schemeClr>
          </a:solidFill>
        </p:spPr>
        <p:txBody>
          <a:bodyPr wrap="none" rtlCol="0">
            <a:spAutoFit/>
          </a:bodyPr>
          <a:lstStyle/>
          <a:p>
            <a:r>
              <a:rPr lang="en-US" sz="2000" b="1" dirty="0">
                <a:solidFill>
                  <a:schemeClr val="bg1"/>
                </a:solidFill>
                <a:effectLst>
                  <a:outerShdw blurRad="38100" dist="38100" dir="2700000" algn="tl">
                    <a:srgbClr val="000000">
                      <a:alpha val="43137"/>
                    </a:srgbClr>
                  </a:outerShdw>
                </a:effectLst>
              </a:rPr>
              <a:t>Wallaby Lane</a:t>
            </a:r>
          </a:p>
        </p:txBody>
      </p:sp>
      <p:sp>
        <p:nvSpPr>
          <p:cNvPr id="10" name="TextBox 9">
            <a:extLst>
              <a:ext uri="{FF2B5EF4-FFF2-40B4-BE49-F238E27FC236}">
                <a16:creationId xmlns:a16="http://schemas.microsoft.com/office/drawing/2014/main" id="{B0870F22-C955-4E71-8332-A1C7F026AA1C}"/>
              </a:ext>
            </a:extLst>
          </p:cNvPr>
          <p:cNvSpPr txBox="1"/>
          <p:nvPr/>
        </p:nvSpPr>
        <p:spPr>
          <a:xfrm>
            <a:off x="5795011" y="5518014"/>
            <a:ext cx="1936749" cy="400110"/>
          </a:xfrm>
          <a:prstGeom prst="rect">
            <a:avLst/>
          </a:prstGeom>
          <a:solidFill>
            <a:schemeClr val="bg1">
              <a:lumMod val="65000"/>
            </a:schemeClr>
          </a:solidFill>
        </p:spPr>
        <p:txBody>
          <a:bodyPr wrap="none" rtlCol="0">
            <a:spAutoFit/>
          </a:bodyPr>
          <a:lstStyle/>
          <a:p>
            <a:r>
              <a:rPr lang="en-US" sz="2000" b="1" dirty="0">
                <a:solidFill>
                  <a:schemeClr val="bg1"/>
                </a:solidFill>
                <a:effectLst>
                  <a:outerShdw blurRad="38100" dist="38100" dir="2700000" algn="tl">
                    <a:srgbClr val="000000">
                      <a:alpha val="43137"/>
                    </a:srgbClr>
                  </a:outerShdw>
                </a:effectLst>
              </a:rPr>
              <a:t>Vincent Avenue</a:t>
            </a:r>
          </a:p>
        </p:txBody>
      </p:sp>
      <p:cxnSp>
        <p:nvCxnSpPr>
          <p:cNvPr id="14" name="Straight Connector 13">
            <a:extLst>
              <a:ext uri="{FF2B5EF4-FFF2-40B4-BE49-F238E27FC236}">
                <a16:creationId xmlns:a16="http://schemas.microsoft.com/office/drawing/2014/main" id="{BE13BA5B-81C6-45B6-B431-6859C7723B88}"/>
              </a:ext>
            </a:extLst>
          </p:cNvPr>
          <p:cNvCxnSpPr/>
          <p:nvPr/>
        </p:nvCxnSpPr>
        <p:spPr>
          <a:xfrm>
            <a:off x="4689121" y="6003965"/>
            <a:ext cx="7519355" cy="61398"/>
          </a:xfrm>
          <a:prstGeom prst="line">
            <a:avLst/>
          </a:prstGeom>
          <a:ln w="57150">
            <a:solidFill>
              <a:srgbClr val="FFFF00"/>
            </a:solidFill>
            <a:prstDash val="lg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DD617E9-2B58-4EE7-96B0-CCAA81F7DE3A}"/>
              </a:ext>
            </a:extLst>
          </p:cNvPr>
          <p:cNvSpPr txBox="1"/>
          <p:nvPr/>
        </p:nvSpPr>
        <p:spPr>
          <a:xfrm>
            <a:off x="9655112" y="3930221"/>
            <a:ext cx="2129109" cy="400110"/>
          </a:xfrm>
          <a:prstGeom prst="rect">
            <a:avLst/>
          </a:prstGeom>
          <a:solidFill>
            <a:schemeClr val="bg1">
              <a:lumMod val="65000"/>
            </a:schemeClr>
          </a:solidFill>
        </p:spPr>
        <p:txBody>
          <a:bodyPr wrap="none" rtlCol="0">
            <a:spAutoFit/>
          </a:bodyPr>
          <a:lstStyle/>
          <a:p>
            <a:r>
              <a:rPr lang="en-US" sz="2000" b="1" dirty="0">
                <a:solidFill>
                  <a:schemeClr val="bg1"/>
                </a:solidFill>
                <a:effectLst>
                  <a:outerShdw blurRad="38100" dist="38100" dir="2700000" algn="tl">
                    <a:srgbClr val="000000">
                      <a:alpha val="43137"/>
                    </a:srgbClr>
                  </a:outerShdw>
                </a:effectLst>
              </a:rPr>
              <a:t>Charlotte County</a:t>
            </a:r>
          </a:p>
        </p:txBody>
      </p:sp>
      <p:sp>
        <p:nvSpPr>
          <p:cNvPr id="16" name="TextBox 15">
            <a:extLst>
              <a:ext uri="{FF2B5EF4-FFF2-40B4-BE49-F238E27FC236}">
                <a16:creationId xmlns:a16="http://schemas.microsoft.com/office/drawing/2014/main" id="{0E011B02-5DA7-4E97-937A-2ADE03956F8C}"/>
              </a:ext>
            </a:extLst>
          </p:cNvPr>
          <p:cNvSpPr txBox="1"/>
          <p:nvPr/>
        </p:nvSpPr>
        <p:spPr>
          <a:xfrm>
            <a:off x="9279924" y="6136010"/>
            <a:ext cx="1451038" cy="400110"/>
          </a:xfrm>
          <a:prstGeom prst="rect">
            <a:avLst/>
          </a:prstGeom>
          <a:solidFill>
            <a:schemeClr val="bg1">
              <a:lumMod val="65000"/>
            </a:schemeClr>
          </a:solidFill>
        </p:spPr>
        <p:txBody>
          <a:bodyPr wrap="none" rtlCol="0">
            <a:spAutoFit/>
          </a:bodyPr>
          <a:lstStyle/>
          <a:p>
            <a:r>
              <a:rPr lang="en-US" sz="2000" b="1" dirty="0">
                <a:solidFill>
                  <a:schemeClr val="bg1"/>
                </a:solidFill>
                <a:effectLst>
                  <a:outerShdw blurRad="38100" dist="38100" dir="2700000" algn="tl">
                    <a:srgbClr val="000000">
                      <a:alpha val="43137"/>
                    </a:srgbClr>
                  </a:outerShdw>
                </a:effectLst>
              </a:rPr>
              <a:t>Lee County</a:t>
            </a:r>
          </a:p>
        </p:txBody>
      </p:sp>
    </p:spTree>
    <p:extLst>
      <p:ext uri="{BB962C8B-B14F-4D97-AF65-F5344CB8AC3E}">
        <p14:creationId xmlns:p14="http://schemas.microsoft.com/office/powerpoint/2010/main" val="1088447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FCFBF-8EE4-4083-9C05-AA7960613B50}"/>
              </a:ext>
            </a:extLst>
          </p:cNvPr>
          <p:cNvSpPr>
            <a:spLocks noGrp="1"/>
          </p:cNvSpPr>
          <p:nvPr>
            <p:ph type="title"/>
          </p:nvPr>
        </p:nvSpPr>
        <p:spPr>
          <a:xfrm>
            <a:off x="395416" y="1"/>
            <a:ext cx="7751806" cy="894079"/>
          </a:xfrm>
        </p:spPr>
        <p:txBody>
          <a:bodyPr/>
          <a:lstStyle/>
          <a:p>
            <a:r>
              <a:rPr lang="en-US" dirty="0"/>
              <a:t>Taylor Road</a:t>
            </a:r>
          </a:p>
        </p:txBody>
      </p:sp>
      <p:sp>
        <p:nvSpPr>
          <p:cNvPr id="3" name="Content Placeholder 2">
            <a:extLst>
              <a:ext uri="{FF2B5EF4-FFF2-40B4-BE49-F238E27FC236}">
                <a16:creationId xmlns:a16="http://schemas.microsoft.com/office/drawing/2014/main" id="{C8F1D8D5-EDF9-4905-9774-01A76545EB56}"/>
              </a:ext>
            </a:extLst>
          </p:cNvPr>
          <p:cNvSpPr>
            <a:spLocks noGrp="1"/>
          </p:cNvSpPr>
          <p:nvPr>
            <p:ph idx="1"/>
          </p:nvPr>
        </p:nvSpPr>
        <p:spPr>
          <a:xfrm>
            <a:off x="395416" y="894080"/>
            <a:ext cx="7529384" cy="5669280"/>
          </a:xfrm>
        </p:spPr>
        <p:txBody>
          <a:bodyPr>
            <a:normAutofit/>
          </a:bodyPr>
          <a:lstStyle/>
          <a:p>
            <a:r>
              <a:rPr lang="en-US" dirty="0"/>
              <a:t>Project #38: Airport Road to US 41 widen from 2 to 4 lanes (1.3 miles)</a:t>
            </a:r>
          </a:p>
          <a:p>
            <a:pPr lvl="1"/>
            <a:r>
              <a:rPr lang="en-US" dirty="0"/>
              <a:t>$22.98 million (current year)</a:t>
            </a:r>
          </a:p>
          <a:p>
            <a:pPr lvl="1"/>
            <a:r>
              <a:rPr lang="en-US" dirty="0"/>
              <a:t>$41.85 million (2036-2045)</a:t>
            </a:r>
          </a:p>
          <a:p>
            <a:r>
              <a:rPr lang="en-US" dirty="0"/>
              <a:t>City not supportive of widening </a:t>
            </a:r>
          </a:p>
          <a:p>
            <a:pPr lvl="1"/>
            <a:r>
              <a:rPr lang="en-US" dirty="0"/>
              <a:t>Inconsistent with historic neighborhoods</a:t>
            </a:r>
          </a:p>
          <a:p>
            <a:pPr lvl="1"/>
            <a:r>
              <a:rPr lang="en-US" dirty="0"/>
              <a:t>Impacts to adjacent city neighborhoods</a:t>
            </a:r>
          </a:p>
          <a:p>
            <a:r>
              <a:rPr lang="en-US" dirty="0"/>
              <a:t>Options for consideration</a:t>
            </a:r>
          </a:p>
          <a:p>
            <a:pPr lvl="1"/>
            <a:r>
              <a:rPr lang="en-US" dirty="0"/>
              <a:t>Designate as constrained roadway</a:t>
            </a:r>
          </a:p>
          <a:p>
            <a:pPr lvl="1"/>
            <a:r>
              <a:rPr lang="en-US" dirty="0"/>
              <a:t>Identify Complete Streets improvements</a:t>
            </a:r>
          </a:p>
          <a:p>
            <a:pPr lvl="2"/>
            <a:r>
              <a:rPr lang="en-US" dirty="0"/>
              <a:t>$14 million (current year)</a:t>
            </a:r>
          </a:p>
          <a:p>
            <a:pPr lvl="1"/>
            <a:r>
              <a:rPr lang="en-US" dirty="0"/>
              <a:t>Remove widening and list as future need</a:t>
            </a:r>
          </a:p>
        </p:txBody>
      </p:sp>
      <p:sp>
        <p:nvSpPr>
          <p:cNvPr id="4" name="Footer Placeholder 3">
            <a:extLst>
              <a:ext uri="{FF2B5EF4-FFF2-40B4-BE49-F238E27FC236}">
                <a16:creationId xmlns:a16="http://schemas.microsoft.com/office/drawing/2014/main" id="{2D3905BB-54C8-49EF-84B2-C402A00391F5}"/>
              </a:ext>
            </a:extLst>
          </p:cNvPr>
          <p:cNvSpPr>
            <a:spLocks noGrp="1"/>
          </p:cNvSpPr>
          <p:nvPr>
            <p:ph type="ftr" sz="quarter" idx="10"/>
          </p:nvPr>
        </p:nvSpPr>
        <p:spPr/>
        <p:txBody>
          <a:bodyPr/>
          <a:lstStyle/>
          <a:p>
            <a:r>
              <a:rPr lang="en-US"/>
              <a:t>2045 Long Range Transportation Plan</a:t>
            </a:r>
            <a:endParaRPr lang="en-US" dirty="0"/>
          </a:p>
        </p:txBody>
      </p:sp>
      <p:sp>
        <p:nvSpPr>
          <p:cNvPr id="5" name="Slide Number Placeholder 4">
            <a:extLst>
              <a:ext uri="{FF2B5EF4-FFF2-40B4-BE49-F238E27FC236}">
                <a16:creationId xmlns:a16="http://schemas.microsoft.com/office/drawing/2014/main" id="{B8C5E1B5-9C28-4DA4-93BA-A524824F1DEB}"/>
              </a:ext>
            </a:extLst>
          </p:cNvPr>
          <p:cNvSpPr>
            <a:spLocks noGrp="1"/>
          </p:cNvSpPr>
          <p:nvPr>
            <p:ph type="sldNum" sz="quarter" idx="11"/>
          </p:nvPr>
        </p:nvSpPr>
        <p:spPr/>
        <p:txBody>
          <a:bodyPr/>
          <a:lstStyle/>
          <a:p>
            <a:fld id="{BDCA3DBC-EDA6-4CEA-959F-27D8E9B60ACD}" type="slidenum">
              <a:rPr lang="en-US" smtClean="0"/>
              <a:t>26</a:t>
            </a:fld>
            <a:endParaRPr lang="en-US" dirty="0"/>
          </a:p>
        </p:txBody>
      </p:sp>
      <p:pic>
        <p:nvPicPr>
          <p:cNvPr id="7" name="Picture 6">
            <a:extLst>
              <a:ext uri="{FF2B5EF4-FFF2-40B4-BE49-F238E27FC236}">
                <a16:creationId xmlns:a16="http://schemas.microsoft.com/office/drawing/2014/main" id="{EFF230A8-D505-4D9D-A1F1-7622CF35AC70}"/>
              </a:ext>
            </a:extLst>
          </p:cNvPr>
          <p:cNvPicPr>
            <a:picLocks noChangeAspect="1"/>
          </p:cNvPicPr>
          <p:nvPr/>
        </p:nvPicPr>
        <p:blipFill rotWithShape="1">
          <a:blip r:embed="rId2"/>
          <a:srcRect l="16307"/>
          <a:stretch/>
        </p:blipFill>
        <p:spPr>
          <a:xfrm>
            <a:off x="7995920" y="2070940"/>
            <a:ext cx="4117900" cy="3573712"/>
          </a:xfrm>
          <a:prstGeom prst="rect">
            <a:avLst/>
          </a:prstGeom>
          <a:ln w="19050">
            <a:solidFill>
              <a:srgbClr val="002060"/>
            </a:solidFill>
          </a:ln>
        </p:spPr>
      </p:pic>
      <p:sp>
        <p:nvSpPr>
          <p:cNvPr id="8" name="Oval 7">
            <a:extLst>
              <a:ext uri="{FF2B5EF4-FFF2-40B4-BE49-F238E27FC236}">
                <a16:creationId xmlns:a16="http://schemas.microsoft.com/office/drawing/2014/main" id="{C0DCF677-ECED-4548-9FB1-97C10CB54979}"/>
              </a:ext>
            </a:extLst>
          </p:cNvPr>
          <p:cNvSpPr/>
          <p:nvPr/>
        </p:nvSpPr>
        <p:spPr>
          <a:xfrm rot="19117838">
            <a:off x="9394225" y="2752774"/>
            <a:ext cx="518984" cy="872352"/>
          </a:xfrm>
          <a:prstGeom prst="ellipse">
            <a:avLst/>
          </a:prstGeom>
          <a:noFill/>
          <a:ln w="57150">
            <a:solidFill>
              <a:srgbClr val="FF4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EFE6ECD8-D026-4A77-9D18-0600D44ED6B2}"/>
              </a:ext>
            </a:extLst>
          </p:cNvPr>
          <p:cNvSpPr/>
          <p:nvPr/>
        </p:nvSpPr>
        <p:spPr>
          <a:xfrm>
            <a:off x="9415850" y="1689216"/>
            <a:ext cx="475734" cy="1000898"/>
          </a:xfrm>
          <a:prstGeom prst="downArrow">
            <a:avLst/>
          </a:prstGeom>
          <a:solidFill>
            <a:srgbClr val="FF4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0004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22CB3-2D8D-4286-9A9E-AC2A653F41A1}"/>
              </a:ext>
            </a:extLst>
          </p:cNvPr>
          <p:cNvSpPr>
            <a:spLocks noGrp="1"/>
          </p:cNvSpPr>
          <p:nvPr>
            <p:ph type="title"/>
          </p:nvPr>
        </p:nvSpPr>
        <p:spPr>
          <a:xfrm>
            <a:off x="617837" y="1"/>
            <a:ext cx="7535561" cy="1359242"/>
          </a:xfrm>
        </p:spPr>
        <p:txBody>
          <a:bodyPr/>
          <a:lstStyle/>
          <a:p>
            <a:r>
              <a:rPr lang="en-US" dirty="0"/>
              <a:t>Today’s Action – Roll Call Vote</a:t>
            </a:r>
          </a:p>
        </p:txBody>
      </p:sp>
      <p:sp>
        <p:nvSpPr>
          <p:cNvPr id="3" name="Content Placeholder 2">
            <a:extLst>
              <a:ext uri="{FF2B5EF4-FFF2-40B4-BE49-F238E27FC236}">
                <a16:creationId xmlns:a16="http://schemas.microsoft.com/office/drawing/2014/main" id="{CC48E40B-1A05-44F5-AC2D-42B41AB0BD3B}"/>
              </a:ext>
            </a:extLst>
          </p:cNvPr>
          <p:cNvSpPr>
            <a:spLocks noGrp="1"/>
          </p:cNvSpPr>
          <p:nvPr>
            <p:ph idx="1"/>
          </p:nvPr>
        </p:nvSpPr>
        <p:spPr>
          <a:xfrm>
            <a:off x="617838" y="2407920"/>
            <a:ext cx="8494989" cy="2392679"/>
          </a:xfrm>
        </p:spPr>
        <p:txBody>
          <a:bodyPr>
            <a:normAutofit/>
          </a:bodyPr>
          <a:lstStyle/>
          <a:p>
            <a:pPr marL="0" indent="0" algn="ctr">
              <a:buNone/>
            </a:pPr>
            <a:r>
              <a:rPr lang="en-US" sz="3600" b="1" dirty="0"/>
              <a:t>Adopt the “Route to 2045” Long Range Transportation Plan and authorize staff to modify Executive Summary Report based on comments received.</a:t>
            </a:r>
          </a:p>
        </p:txBody>
      </p:sp>
      <p:sp>
        <p:nvSpPr>
          <p:cNvPr id="4" name="Footer Placeholder 3">
            <a:extLst>
              <a:ext uri="{FF2B5EF4-FFF2-40B4-BE49-F238E27FC236}">
                <a16:creationId xmlns:a16="http://schemas.microsoft.com/office/drawing/2014/main" id="{093D29C1-107E-4BE8-AE2A-9983994FCA91}"/>
              </a:ext>
            </a:extLst>
          </p:cNvPr>
          <p:cNvSpPr>
            <a:spLocks noGrp="1"/>
          </p:cNvSpPr>
          <p:nvPr>
            <p:ph type="ftr" sz="quarter" idx="10"/>
          </p:nvPr>
        </p:nvSpPr>
        <p:spPr/>
        <p:txBody>
          <a:bodyPr/>
          <a:lstStyle/>
          <a:p>
            <a:r>
              <a:rPr lang="en-US" dirty="0"/>
              <a:t>2045 Long Range Transportation Plan</a:t>
            </a:r>
          </a:p>
        </p:txBody>
      </p:sp>
      <p:sp>
        <p:nvSpPr>
          <p:cNvPr id="5" name="Slide Number Placeholder 4">
            <a:extLst>
              <a:ext uri="{FF2B5EF4-FFF2-40B4-BE49-F238E27FC236}">
                <a16:creationId xmlns:a16="http://schemas.microsoft.com/office/drawing/2014/main" id="{E3E83A3E-998F-45B3-82DA-F458B14911CF}"/>
              </a:ext>
            </a:extLst>
          </p:cNvPr>
          <p:cNvSpPr>
            <a:spLocks noGrp="1"/>
          </p:cNvSpPr>
          <p:nvPr>
            <p:ph type="sldNum" sz="quarter" idx="11"/>
          </p:nvPr>
        </p:nvSpPr>
        <p:spPr/>
        <p:txBody>
          <a:bodyPr/>
          <a:lstStyle/>
          <a:p>
            <a:fld id="{BDCA3DBC-EDA6-4CEA-959F-27D8E9B60ACD}" type="slidenum">
              <a:rPr lang="en-US" smtClean="0"/>
              <a:t>27</a:t>
            </a:fld>
            <a:endParaRPr lang="en-US" dirty="0"/>
          </a:p>
        </p:txBody>
      </p:sp>
    </p:spTree>
    <p:extLst>
      <p:ext uri="{BB962C8B-B14F-4D97-AF65-F5344CB8AC3E}">
        <p14:creationId xmlns:p14="http://schemas.microsoft.com/office/powerpoint/2010/main" val="38380740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7ACCC56-BDB8-4C93-B38B-1254E1BB7166}"/>
              </a:ext>
            </a:extLst>
          </p:cNvPr>
          <p:cNvSpPr>
            <a:spLocks noGrp="1"/>
          </p:cNvSpPr>
          <p:nvPr>
            <p:ph type="subTitle" idx="1"/>
          </p:nvPr>
        </p:nvSpPr>
        <p:spPr>
          <a:xfrm>
            <a:off x="617838" y="4564063"/>
            <a:ext cx="4563762" cy="1655762"/>
          </a:xfrm>
        </p:spPr>
        <p:txBody>
          <a:bodyPr/>
          <a:lstStyle/>
          <a:p>
            <a:r>
              <a:rPr lang="en-US" dirty="0"/>
              <a:t>MPO Board</a:t>
            </a:r>
          </a:p>
          <a:p>
            <a:r>
              <a:rPr lang="en-US" dirty="0"/>
              <a:t>October 5, 2020 </a:t>
            </a:r>
          </a:p>
        </p:txBody>
      </p:sp>
      <p:sp>
        <p:nvSpPr>
          <p:cNvPr id="6" name="Title 1">
            <a:extLst>
              <a:ext uri="{FF2B5EF4-FFF2-40B4-BE49-F238E27FC236}">
                <a16:creationId xmlns:a16="http://schemas.microsoft.com/office/drawing/2014/main" id="{BC4733BE-799E-4117-B1D8-28968D9F8542}"/>
              </a:ext>
            </a:extLst>
          </p:cNvPr>
          <p:cNvSpPr txBox="1">
            <a:spLocks/>
          </p:cNvSpPr>
          <p:nvPr/>
        </p:nvSpPr>
        <p:spPr>
          <a:xfrm>
            <a:off x="617838" y="2084388"/>
            <a:ext cx="5254456"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000" b="1" kern="1200">
                <a:solidFill>
                  <a:schemeClr val="accent2"/>
                </a:solidFill>
                <a:effectLst/>
                <a:latin typeface="+mj-lt"/>
                <a:ea typeface="+mj-ea"/>
                <a:cs typeface="+mj-cs"/>
              </a:defRPr>
            </a:lvl1pPr>
          </a:lstStyle>
          <a:p>
            <a:r>
              <a:rPr lang="en-US" sz="3000" dirty="0"/>
              <a:t>Route to 2045</a:t>
            </a:r>
            <a:br>
              <a:rPr lang="en-US" sz="3000" dirty="0"/>
            </a:br>
            <a:br>
              <a:rPr lang="en-US" sz="3000" dirty="0"/>
            </a:br>
            <a:r>
              <a:rPr lang="en-US" sz="3000" dirty="0"/>
              <a:t>Charlotte County-Punta Gorda MPO LRTP</a:t>
            </a:r>
          </a:p>
        </p:txBody>
      </p:sp>
    </p:spTree>
    <p:extLst>
      <p:ext uri="{BB962C8B-B14F-4D97-AF65-F5344CB8AC3E}">
        <p14:creationId xmlns:p14="http://schemas.microsoft.com/office/powerpoint/2010/main" val="1900934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790CC-D177-4B01-BB0B-8C385E94E3DF}"/>
              </a:ext>
            </a:extLst>
          </p:cNvPr>
          <p:cNvSpPr>
            <a:spLocks noGrp="1"/>
          </p:cNvSpPr>
          <p:nvPr>
            <p:ph type="title"/>
          </p:nvPr>
        </p:nvSpPr>
        <p:spPr/>
        <p:txBody>
          <a:bodyPr/>
          <a:lstStyle/>
          <a:p>
            <a:r>
              <a:rPr lang="en-US" dirty="0"/>
              <a:t>LRTP Approval Process</a:t>
            </a:r>
          </a:p>
        </p:txBody>
      </p:sp>
      <p:sp>
        <p:nvSpPr>
          <p:cNvPr id="4" name="Footer Placeholder 3">
            <a:extLst>
              <a:ext uri="{FF2B5EF4-FFF2-40B4-BE49-F238E27FC236}">
                <a16:creationId xmlns:a16="http://schemas.microsoft.com/office/drawing/2014/main" id="{75762B91-5764-4560-8191-731341AE8C2C}"/>
              </a:ext>
            </a:extLst>
          </p:cNvPr>
          <p:cNvSpPr>
            <a:spLocks noGrp="1"/>
          </p:cNvSpPr>
          <p:nvPr>
            <p:ph type="ftr" sz="quarter" idx="10"/>
          </p:nvPr>
        </p:nvSpPr>
        <p:spPr/>
        <p:txBody>
          <a:bodyPr/>
          <a:lstStyle/>
          <a:p>
            <a:r>
              <a:rPr lang="en-US"/>
              <a:t>2045 Long Range Transportation Plan</a:t>
            </a:r>
            <a:endParaRPr lang="en-US" dirty="0"/>
          </a:p>
        </p:txBody>
      </p:sp>
      <p:sp>
        <p:nvSpPr>
          <p:cNvPr id="5" name="Slide Number Placeholder 4">
            <a:extLst>
              <a:ext uri="{FF2B5EF4-FFF2-40B4-BE49-F238E27FC236}">
                <a16:creationId xmlns:a16="http://schemas.microsoft.com/office/drawing/2014/main" id="{E08CBAE8-07F7-4A49-B2A0-D185F0C12BCA}"/>
              </a:ext>
            </a:extLst>
          </p:cNvPr>
          <p:cNvSpPr>
            <a:spLocks noGrp="1"/>
          </p:cNvSpPr>
          <p:nvPr>
            <p:ph type="sldNum" sz="quarter" idx="11"/>
          </p:nvPr>
        </p:nvSpPr>
        <p:spPr/>
        <p:txBody>
          <a:bodyPr/>
          <a:lstStyle/>
          <a:p>
            <a:fld id="{BDCA3DBC-EDA6-4CEA-959F-27D8E9B60ACD}" type="slidenum">
              <a:rPr lang="en-US" smtClean="0"/>
              <a:t>2</a:t>
            </a:fld>
            <a:endParaRPr lang="en-US" dirty="0"/>
          </a:p>
        </p:txBody>
      </p:sp>
      <p:sp>
        <p:nvSpPr>
          <p:cNvPr id="61" name="Rectangle 60">
            <a:extLst>
              <a:ext uri="{FF2B5EF4-FFF2-40B4-BE49-F238E27FC236}">
                <a16:creationId xmlns:a16="http://schemas.microsoft.com/office/drawing/2014/main" id="{CFD84B6F-99E5-4984-B649-17BCE61FB796}"/>
              </a:ext>
            </a:extLst>
          </p:cNvPr>
          <p:cNvSpPr/>
          <p:nvPr/>
        </p:nvSpPr>
        <p:spPr>
          <a:xfrm>
            <a:off x="0" y="1516284"/>
            <a:ext cx="12192000" cy="5341716"/>
          </a:xfrm>
          <a:prstGeom prst="rect">
            <a:avLst/>
          </a:prstGeom>
          <a:solidFill>
            <a:srgbClr val="87B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a:extLst>
              <a:ext uri="{FF2B5EF4-FFF2-40B4-BE49-F238E27FC236}">
                <a16:creationId xmlns:a16="http://schemas.microsoft.com/office/drawing/2014/main" id="{51CEBFE6-31F9-4067-9508-B8E4E17F2879}"/>
              </a:ext>
            </a:extLst>
          </p:cNvPr>
          <p:cNvPicPr>
            <a:picLocks noChangeAspect="1"/>
          </p:cNvPicPr>
          <p:nvPr/>
        </p:nvPicPr>
        <p:blipFill>
          <a:blip r:embed="rId2"/>
          <a:stretch>
            <a:fillRect/>
          </a:stretch>
        </p:blipFill>
        <p:spPr>
          <a:xfrm>
            <a:off x="617838" y="1545260"/>
            <a:ext cx="11084584" cy="1938696"/>
          </a:xfrm>
          <a:prstGeom prst="rect">
            <a:avLst/>
          </a:prstGeom>
        </p:spPr>
      </p:pic>
      <p:sp>
        <p:nvSpPr>
          <p:cNvPr id="62" name="TextBox 61">
            <a:extLst>
              <a:ext uri="{FF2B5EF4-FFF2-40B4-BE49-F238E27FC236}">
                <a16:creationId xmlns:a16="http://schemas.microsoft.com/office/drawing/2014/main" id="{FA2E28AA-0946-4C50-B673-618D32AD37E6}"/>
              </a:ext>
            </a:extLst>
          </p:cNvPr>
          <p:cNvSpPr txBox="1"/>
          <p:nvPr/>
        </p:nvSpPr>
        <p:spPr>
          <a:xfrm>
            <a:off x="489577" y="3568915"/>
            <a:ext cx="1578079" cy="1436391"/>
          </a:xfrm>
          <a:prstGeom prst="rect">
            <a:avLst/>
          </a:prstGeom>
          <a:noFill/>
        </p:spPr>
        <p:txBody>
          <a:bodyPr wrap="square" rtlCol="0">
            <a:noAutofit/>
          </a:bodyPr>
          <a:lstStyle/>
          <a:p>
            <a:pPr algn="ctr"/>
            <a:r>
              <a:rPr lang="en-US" sz="2000" dirty="0"/>
              <a:t>MPO updates the LRTP every five years. </a:t>
            </a:r>
          </a:p>
        </p:txBody>
      </p:sp>
      <p:sp>
        <p:nvSpPr>
          <p:cNvPr id="63" name="TextBox 62">
            <a:extLst>
              <a:ext uri="{FF2B5EF4-FFF2-40B4-BE49-F238E27FC236}">
                <a16:creationId xmlns:a16="http://schemas.microsoft.com/office/drawing/2014/main" id="{34B0B3F7-84E7-4DC3-B2A4-7BEEC34DD676}"/>
              </a:ext>
            </a:extLst>
          </p:cNvPr>
          <p:cNvSpPr txBox="1"/>
          <p:nvPr/>
        </p:nvSpPr>
        <p:spPr>
          <a:xfrm>
            <a:off x="2186560" y="3568915"/>
            <a:ext cx="1503477" cy="1175229"/>
          </a:xfrm>
          <a:prstGeom prst="rect">
            <a:avLst/>
          </a:prstGeom>
          <a:noFill/>
        </p:spPr>
        <p:txBody>
          <a:bodyPr wrap="square" rtlCol="0">
            <a:noAutofit/>
          </a:bodyPr>
          <a:lstStyle/>
          <a:p>
            <a:pPr algn="ctr"/>
            <a:r>
              <a:rPr lang="en-US" sz="2000" dirty="0"/>
              <a:t>Develop a vision along with goals &amp; objectives</a:t>
            </a:r>
          </a:p>
        </p:txBody>
      </p:sp>
      <p:sp>
        <p:nvSpPr>
          <p:cNvPr id="64" name="TextBox 63">
            <a:extLst>
              <a:ext uri="{FF2B5EF4-FFF2-40B4-BE49-F238E27FC236}">
                <a16:creationId xmlns:a16="http://schemas.microsoft.com/office/drawing/2014/main" id="{50CCCE90-D479-4707-B4F2-E99F04539B2B}"/>
              </a:ext>
            </a:extLst>
          </p:cNvPr>
          <p:cNvSpPr txBox="1"/>
          <p:nvPr/>
        </p:nvSpPr>
        <p:spPr>
          <a:xfrm>
            <a:off x="3812752" y="3568915"/>
            <a:ext cx="1453512" cy="1547644"/>
          </a:xfrm>
          <a:prstGeom prst="rect">
            <a:avLst/>
          </a:prstGeom>
          <a:noFill/>
        </p:spPr>
        <p:txBody>
          <a:bodyPr wrap="square" rtlCol="0">
            <a:noAutofit/>
          </a:bodyPr>
          <a:lstStyle/>
          <a:p>
            <a:pPr algn="ctr"/>
            <a:r>
              <a:rPr lang="en-US" sz="2000" dirty="0"/>
              <a:t>Assess the needs with input from local entities</a:t>
            </a:r>
          </a:p>
        </p:txBody>
      </p:sp>
      <p:sp>
        <p:nvSpPr>
          <p:cNvPr id="65" name="TextBox 64">
            <a:extLst>
              <a:ext uri="{FF2B5EF4-FFF2-40B4-BE49-F238E27FC236}">
                <a16:creationId xmlns:a16="http://schemas.microsoft.com/office/drawing/2014/main" id="{B2E5C3B6-A594-40A5-830A-10A1025FC949}"/>
              </a:ext>
            </a:extLst>
          </p:cNvPr>
          <p:cNvSpPr txBox="1"/>
          <p:nvPr/>
        </p:nvSpPr>
        <p:spPr>
          <a:xfrm>
            <a:off x="5466011" y="3568915"/>
            <a:ext cx="1363730" cy="1175229"/>
          </a:xfrm>
          <a:prstGeom prst="rect">
            <a:avLst/>
          </a:prstGeom>
          <a:noFill/>
        </p:spPr>
        <p:txBody>
          <a:bodyPr wrap="square" rtlCol="0">
            <a:noAutofit/>
          </a:bodyPr>
          <a:lstStyle/>
          <a:p>
            <a:pPr algn="ctr"/>
            <a:r>
              <a:rPr lang="en-US" sz="2000" dirty="0"/>
              <a:t>Develop a draft Cost-Feasible Plan</a:t>
            </a:r>
          </a:p>
        </p:txBody>
      </p:sp>
      <p:sp>
        <p:nvSpPr>
          <p:cNvPr id="66" name="TextBox 65">
            <a:extLst>
              <a:ext uri="{FF2B5EF4-FFF2-40B4-BE49-F238E27FC236}">
                <a16:creationId xmlns:a16="http://schemas.microsoft.com/office/drawing/2014/main" id="{967A9B4B-CB86-4137-A158-47D9A66DD08B}"/>
              </a:ext>
            </a:extLst>
          </p:cNvPr>
          <p:cNvSpPr txBox="1"/>
          <p:nvPr/>
        </p:nvSpPr>
        <p:spPr>
          <a:xfrm>
            <a:off x="7010331" y="3568915"/>
            <a:ext cx="1485149" cy="1175229"/>
          </a:xfrm>
          <a:prstGeom prst="rect">
            <a:avLst/>
          </a:prstGeom>
          <a:noFill/>
        </p:spPr>
        <p:txBody>
          <a:bodyPr wrap="square" rtlCol="0">
            <a:noAutofit/>
          </a:bodyPr>
          <a:lstStyle/>
          <a:p>
            <a:pPr algn="ctr"/>
            <a:r>
              <a:rPr lang="en-US" sz="2000" dirty="0"/>
              <a:t>Review draft plan with FDOT and local partners</a:t>
            </a:r>
          </a:p>
        </p:txBody>
      </p:sp>
      <p:sp>
        <p:nvSpPr>
          <p:cNvPr id="67" name="TextBox 66">
            <a:extLst>
              <a:ext uri="{FF2B5EF4-FFF2-40B4-BE49-F238E27FC236}">
                <a16:creationId xmlns:a16="http://schemas.microsoft.com/office/drawing/2014/main" id="{39AFC3D7-02F6-49BB-9160-6119A457B255}"/>
              </a:ext>
            </a:extLst>
          </p:cNvPr>
          <p:cNvSpPr txBox="1"/>
          <p:nvPr/>
        </p:nvSpPr>
        <p:spPr>
          <a:xfrm>
            <a:off x="8639485" y="3568915"/>
            <a:ext cx="1506183" cy="1697553"/>
          </a:xfrm>
          <a:prstGeom prst="rect">
            <a:avLst/>
          </a:prstGeom>
          <a:noFill/>
        </p:spPr>
        <p:txBody>
          <a:bodyPr wrap="square" rtlCol="0">
            <a:noAutofit/>
          </a:bodyPr>
          <a:lstStyle/>
          <a:p>
            <a:pPr algn="ctr"/>
            <a:r>
              <a:rPr lang="en-US" sz="2000" dirty="0"/>
              <a:t>Provide opportunity to comment on the draft plan</a:t>
            </a:r>
          </a:p>
        </p:txBody>
      </p:sp>
      <p:sp>
        <p:nvSpPr>
          <p:cNvPr id="68" name="TextBox 67">
            <a:extLst>
              <a:ext uri="{FF2B5EF4-FFF2-40B4-BE49-F238E27FC236}">
                <a16:creationId xmlns:a16="http://schemas.microsoft.com/office/drawing/2014/main" id="{EED5489C-31F8-4589-8100-AB6A4995AED1}"/>
              </a:ext>
            </a:extLst>
          </p:cNvPr>
          <p:cNvSpPr txBox="1"/>
          <p:nvPr/>
        </p:nvSpPr>
        <p:spPr>
          <a:xfrm>
            <a:off x="10189246" y="3568915"/>
            <a:ext cx="1628927" cy="1436391"/>
          </a:xfrm>
          <a:prstGeom prst="rect">
            <a:avLst/>
          </a:prstGeom>
          <a:noFill/>
        </p:spPr>
        <p:txBody>
          <a:bodyPr wrap="square" rtlCol="0">
            <a:noAutofit/>
          </a:bodyPr>
          <a:lstStyle/>
          <a:p>
            <a:pPr algn="ctr"/>
            <a:r>
              <a:rPr lang="en-US" sz="2000" dirty="0"/>
              <a:t>MPO adopts final plan</a:t>
            </a:r>
          </a:p>
        </p:txBody>
      </p:sp>
      <p:cxnSp>
        <p:nvCxnSpPr>
          <p:cNvPr id="70" name="Straight Connector 69">
            <a:extLst>
              <a:ext uri="{FF2B5EF4-FFF2-40B4-BE49-F238E27FC236}">
                <a16:creationId xmlns:a16="http://schemas.microsoft.com/office/drawing/2014/main" id="{62257B6C-9057-4F69-8E42-23BDB14A9A9E}"/>
              </a:ext>
            </a:extLst>
          </p:cNvPr>
          <p:cNvCxnSpPr>
            <a:cxnSpLocks/>
          </p:cNvCxnSpPr>
          <p:nvPr/>
        </p:nvCxnSpPr>
        <p:spPr>
          <a:xfrm rot="16200000">
            <a:off x="1473229" y="4213489"/>
            <a:ext cx="1289147" cy="0"/>
          </a:xfrm>
          <a:prstGeom prst="line">
            <a:avLst/>
          </a:prstGeom>
          <a:ln w="19050"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AA0242D-2633-4414-840F-63D421D7E14A}"/>
              </a:ext>
            </a:extLst>
          </p:cNvPr>
          <p:cNvCxnSpPr>
            <a:cxnSpLocks/>
          </p:cNvCxnSpPr>
          <p:nvPr/>
        </p:nvCxnSpPr>
        <p:spPr>
          <a:xfrm rot="16200000">
            <a:off x="3130482" y="4213489"/>
            <a:ext cx="1289147" cy="0"/>
          </a:xfrm>
          <a:prstGeom prst="line">
            <a:avLst/>
          </a:prstGeom>
          <a:ln w="19050"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9AC6C71-C491-4682-9DA7-09F90ED9E232}"/>
              </a:ext>
            </a:extLst>
          </p:cNvPr>
          <p:cNvCxnSpPr>
            <a:cxnSpLocks/>
          </p:cNvCxnSpPr>
          <p:nvPr/>
        </p:nvCxnSpPr>
        <p:spPr>
          <a:xfrm rot="16200000">
            <a:off x="4776160" y="4213490"/>
            <a:ext cx="1289147" cy="0"/>
          </a:xfrm>
          <a:prstGeom prst="line">
            <a:avLst/>
          </a:prstGeom>
          <a:ln w="19050"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43586003-1ED0-41E3-B8E7-9E2CFE462AAB}"/>
              </a:ext>
            </a:extLst>
          </p:cNvPr>
          <p:cNvCxnSpPr>
            <a:cxnSpLocks/>
          </p:cNvCxnSpPr>
          <p:nvPr/>
        </p:nvCxnSpPr>
        <p:spPr>
          <a:xfrm rot="16200000">
            <a:off x="6213488" y="4213490"/>
            <a:ext cx="1289147" cy="0"/>
          </a:xfrm>
          <a:prstGeom prst="line">
            <a:avLst/>
          </a:prstGeom>
          <a:ln w="19050"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491F0392-3816-43AB-BEB9-E8D2A931E2F9}"/>
              </a:ext>
            </a:extLst>
          </p:cNvPr>
          <p:cNvCxnSpPr>
            <a:cxnSpLocks/>
          </p:cNvCxnSpPr>
          <p:nvPr/>
        </p:nvCxnSpPr>
        <p:spPr>
          <a:xfrm rot="16200000">
            <a:off x="7928616" y="4213489"/>
            <a:ext cx="1289147" cy="0"/>
          </a:xfrm>
          <a:prstGeom prst="line">
            <a:avLst/>
          </a:prstGeom>
          <a:ln w="19050"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6A9B909-C66F-4CAD-8A9D-E8361D24C589}"/>
              </a:ext>
            </a:extLst>
          </p:cNvPr>
          <p:cNvCxnSpPr>
            <a:cxnSpLocks/>
          </p:cNvCxnSpPr>
          <p:nvPr/>
        </p:nvCxnSpPr>
        <p:spPr>
          <a:xfrm rot="16200000">
            <a:off x="9574292" y="4213489"/>
            <a:ext cx="1289147" cy="0"/>
          </a:xfrm>
          <a:prstGeom prst="line">
            <a:avLst/>
          </a:prstGeom>
          <a:ln w="19050"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6443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14943-1697-4359-8D93-302810647AEE}"/>
              </a:ext>
            </a:extLst>
          </p:cNvPr>
          <p:cNvSpPr>
            <a:spLocks noGrp="1"/>
          </p:cNvSpPr>
          <p:nvPr>
            <p:ph type="title"/>
          </p:nvPr>
        </p:nvSpPr>
        <p:spPr/>
        <p:txBody>
          <a:bodyPr/>
          <a:lstStyle/>
          <a:p>
            <a:r>
              <a:rPr lang="en-US" dirty="0"/>
              <a:t>LRTP Development</a:t>
            </a:r>
          </a:p>
        </p:txBody>
      </p:sp>
      <p:sp>
        <p:nvSpPr>
          <p:cNvPr id="7" name="Content Placeholder 6"/>
          <p:cNvSpPr>
            <a:spLocks noGrp="1"/>
          </p:cNvSpPr>
          <p:nvPr>
            <p:ph idx="1"/>
          </p:nvPr>
        </p:nvSpPr>
        <p:spPr/>
        <p:txBody>
          <a:bodyPr>
            <a:normAutofit/>
          </a:bodyPr>
          <a:lstStyle/>
          <a:p>
            <a:pPr marL="0" indent="0">
              <a:buNone/>
            </a:pPr>
            <a:r>
              <a:rPr lang="en-US" sz="3600" b="1" dirty="0"/>
              <a:t>Meet Federal Planning Requirements</a:t>
            </a:r>
          </a:p>
          <a:p>
            <a:r>
              <a:rPr lang="en-US" dirty="0"/>
              <a:t>Updated every 5 years</a:t>
            </a:r>
          </a:p>
          <a:p>
            <a:r>
              <a:rPr lang="en-US" dirty="0"/>
              <a:t>Develop Cost Feasible Plan</a:t>
            </a:r>
          </a:p>
          <a:p>
            <a:r>
              <a:rPr lang="en-US" dirty="0"/>
              <a:t>Minimum 20-year planning horizon</a:t>
            </a:r>
          </a:p>
          <a:p>
            <a:r>
              <a:rPr lang="en-US" dirty="0"/>
              <a:t>Created with public input</a:t>
            </a:r>
          </a:p>
          <a:p>
            <a:r>
              <a:rPr lang="en-US" dirty="0"/>
              <a:t>Implemented by State &amp; Local Agencies through the Transportation Improvement Program</a:t>
            </a:r>
          </a:p>
        </p:txBody>
      </p:sp>
      <p:sp>
        <p:nvSpPr>
          <p:cNvPr id="5" name="Slide Number Placeholder 4">
            <a:extLst>
              <a:ext uri="{FF2B5EF4-FFF2-40B4-BE49-F238E27FC236}">
                <a16:creationId xmlns:a16="http://schemas.microsoft.com/office/drawing/2014/main" id="{9CFDF832-39D8-4427-959F-1447583FC2FA}"/>
              </a:ext>
            </a:extLst>
          </p:cNvPr>
          <p:cNvSpPr>
            <a:spLocks noGrp="1"/>
          </p:cNvSpPr>
          <p:nvPr>
            <p:ph type="sldNum" sz="quarter" idx="11"/>
          </p:nvPr>
        </p:nvSpPr>
        <p:spPr/>
        <p:txBody>
          <a:bodyPr/>
          <a:lstStyle/>
          <a:p>
            <a:fld id="{1C16171C-3266-4356-BDC7-0D1B5361EFDA}" type="slidenum">
              <a:rPr lang="en-US" smtClean="0"/>
              <a:t>3</a:t>
            </a:fld>
            <a:endParaRPr lang="en-US" dirty="0"/>
          </a:p>
        </p:txBody>
      </p:sp>
    </p:spTree>
    <p:extLst>
      <p:ext uri="{BB962C8B-B14F-4D97-AF65-F5344CB8AC3E}">
        <p14:creationId xmlns:p14="http://schemas.microsoft.com/office/powerpoint/2010/main" val="1258086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5603149-E9E4-4584-A052-CDA4241F2FB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31223" y="2597148"/>
            <a:ext cx="1289304" cy="1289304"/>
          </a:xfrm>
          <a:prstGeom prst="rect">
            <a:avLst/>
          </a:prstGeom>
          <a:noFill/>
          <a:ln>
            <a:noFill/>
          </a:ln>
        </p:spPr>
      </p:pic>
      <p:sp>
        <p:nvSpPr>
          <p:cNvPr id="4" name="Footer Placeholder 3">
            <a:extLst>
              <a:ext uri="{FF2B5EF4-FFF2-40B4-BE49-F238E27FC236}">
                <a16:creationId xmlns:a16="http://schemas.microsoft.com/office/drawing/2014/main" id="{63CA57EB-4769-4784-8666-69F12FBBC9D6}"/>
              </a:ext>
            </a:extLst>
          </p:cNvPr>
          <p:cNvSpPr>
            <a:spLocks noGrp="1"/>
          </p:cNvSpPr>
          <p:nvPr>
            <p:ph type="ftr" sz="quarter" idx="10"/>
          </p:nvPr>
        </p:nvSpPr>
        <p:spPr/>
        <p:txBody>
          <a:bodyPr/>
          <a:lstStyle/>
          <a:p>
            <a:r>
              <a:rPr lang="en-US" dirty="0"/>
              <a:t>2045 Long Range Transportation Plan</a:t>
            </a:r>
          </a:p>
        </p:txBody>
      </p:sp>
      <p:sp>
        <p:nvSpPr>
          <p:cNvPr id="5" name="Slide Number Placeholder 4">
            <a:extLst>
              <a:ext uri="{FF2B5EF4-FFF2-40B4-BE49-F238E27FC236}">
                <a16:creationId xmlns:a16="http://schemas.microsoft.com/office/drawing/2014/main" id="{316B7B7E-A852-43D4-B94C-60B6196CFDBB}"/>
              </a:ext>
            </a:extLst>
          </p:cNvPr>
          <p:cNvSpPr>
            <a:spLocks noGrp="1"/>
          </p:cNvSpPr>
          <p:nvPr>
            <p:ph type="sldNum" sz="quarter" idx="11"/>
          </p:nvPr>
        </p:nvSpPr>
        <p:spPr/>
        <p:txBody>
          <a:bodyPr/>
          <a:lstStyle/>
          <a:p>
            <a:fld id="{BDCA3DBC-EDA6-4CEA-959F-27D8E9B60ACD}" type="slidenum">
              <a:rPr lang="en-US" smtClean="0"/>
              <a:t>4</a:t>
            </a:fld>
            <a:endParaRPr lang="en-US" dirty="0"/>
          </a:p>
        </p:txBody>
      </p:sp>
      <p:sp>
        <p:nvSpPr>
          <p:cNvPr id="12" name="Title 1">
            <a:extLst>
              <a:ext uri="{FF2B5EF4-FFF2-40B4-BE49-F238E27FC236}">
                <a16:creationId xmlns:a16="http://schemas.microsoft.com/office/drawing/2014/main" id="{4ACC0BC1-B448-4729-8744-229BCFA0FDD2}"/>
              </a:ext>
            </a:extLst>
          </p:cNvPr>
          <p:cNvSpPr txBox="1">
            <a:spLocks/>
          </p:cNvSpPr>
          <p:nvPr/>
        </p:nvSpPr>
        <p:spPr>
          <a:xfrm>
            <a:off x="4258100" y="1932711"/>
            <a:ext cx="7138852" cy="4662632"/>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bg1"/>
                </a:solidFill>
                <a:effectLst>
                  <a:outerShdw blurRad="50800" dist="38100" dir="2700000" algn="tl" rotWithShape="0">
                    <a:prstClr val="black">
                      <a:alpha val="40000"/>
                    </a:prstClr>
                  </a:outerShdw>
                </a:effectLst>
                <a:latin typeface="+mj-lt"/>
                <a:ea typeface="+mj-ea"/>
                <a:cs typeface="+mj-cs"/>
              </a:defRPr>
            </a:lvl1pPr>
          </a:lstStyle>
          <a:p>
            <a:pPr>
              <a:lnSpc>
                <a:spcPct val="107000"/>
              </a:lnSpc>
              <a:spcBef>
                <a:spcPts val="0"/>
              </a:spcBef>
              <a:spcAft>
                <a:spcPts val="800"/>
              </a:spcAft>
            </a:pPr>
            <a:r>
              <a:rPr lang="en-US" sz="3800" dirty="0">
                <a:effectLst/>
              </a:rPr>
              <a:t>Goal 1  - Efficient Travel</a:t>
            </a:r>
          </a:p>
          <a:p>
            <a:pPr>
              <a:lnSpc>
                <a:spcPct val="107000"/>
              </a:lnSpc>
              <a:spcBef>
                <a:spcPts val="0"/>
              </a:spcBef>
              <a:spcAft>
                <a:spcPts val="800"/>
              </a:spcAft>
            </a:pPr>
            <a:endParaRPr lang="en-US" sz="3800" dirty="0">
              <a:effectLst/>
            </a:endParaRPr>
          </a:p>
          <a:p>
            <a:pPr>
              <a:lnSpc>
                <a:spcPct val="107000"/>
              </a:lnSpc>
              <a:spcBef>
                <a:spcPts val="0"/>
              </a:spcBef>
              <a:spcAft>
                <a:spcPts val="800"/>
              </a:spcAft>
            </a:pPr>
            <a:r>
              <a:rPr lang="en-US" sz="3800" dirty="0">
                <a:effectLst/>
              </a:rPr>
              <a:t>Goal 2 - Transportation Choices</a:t>
            </a:r>
          </a:p>
          <a:p>
            <a:pPr>
              <a:lnSpc>
                <a:spcPct val="107000"/>
              </a:lnSpc>
              <a:spcBef>
                <a:spcPts val="0"/>
              </a:spcBef>
              <a:spcAft>
                <a:spcPts val="800"/>
              </a:spcAft>
            </a:pPr>
            <a:endParaRPr lang="en-US" sz="3800" dirty="0">
              <a:effectLst/>
            </a:endParaRPr>
          </a:p>
          <a:p>
            <a:pPr>
              <a:lnSpc>
                <a:spcPct val="107000"/>
              </a:lnSpc>
              <a:spcBef>
                <a:spcPts val="0"/>
              </a:spcBef>
              <a:spcAft>
                <a:spcPts val="800"/>
              </a:spcAft>
            </a:pPr>
            <a:r>
              <a:rPr lang="en-US" sz="3800" dirty="0">
                <a:effectLst/>
              </a:rPr>
              <a:t>Goal 3 - Natural Spaces </a:t>
            </a:r>
          </a:p>
          <a:p>
            <a:pPr>
              <a:lnSpc>
                <a:spcPct val="107000"/>
              </a:lnSpc>
              <a:spcBef>
                <a:spcPts val="0"/>
              </a:spcBef>
              <a:spcAft>
                <a:spcPts val="800"/>
              </a:spcAft>
            </a:pPr>
            <a:endParaRPr lang="en-US" sz="3800" dirty="0">
              <a:effectLst/>
            </a:endParaRPr>
          </a:p>
          <a:p>
            <a:pPr>
              <a:lnSpc>
                <a:spcPct val="107000"/>
              </a:lnSpc>
              <a:spcBef>
                <a:spcPts val="0"/>
              </a:spcBef>
              <a:spcAft>
                <a:spcPts val="800"/>
              </a:spcAft>
            </a:pPr>
            <a:r>
              <a:rPr lang="en-US" sz="3800" dirty="0">
                <a:effectLst/>
              </a:rPr>
              <a:t>Goal 4 - Vibrant Centers </a:t>
            </a:r>
          </a:p>
          <a:p>
            <a:pPr>
              <a:lnSpc>
                <a:spcPct val="107000"/>
              </a:lnSpc>
              <a:spcBef>
                <a:spcPts val="0"/>
              </a:spcBef>
              <a:spcAft>
                <a:spcPts val="800"/>
              </a:spcAft>
            </a:pPr>
            <a:endParaRPr lang="en-US" sz="3800" dirty="0">
              <a:effectLst/>
            </a:endParaRPr>
          </a:p>
          <a:p>
            <a:pPr>
              <a:lnSpc>
                <a:spcPct val="107000"/>
              </a:lnSpc>
              <a:spcBef>
                <a:spcPts val="0"/>
              </a:spcBef>
              <a:spcAft>
                <a:spcPts val="800"/>
              </a:spcAft>
            </a:pPr>
            <a:r>
              <a:rPr lang="en-US" sz="3800" dirty="0">
                <a:effectLst/>
              </a:rPr>
              <a:t>Goal 5 - Safety and Security </a:t>
            </a:r>
          </a:p>
        </p:txBody>
      </p:sp>
      <p:pic>
        <p:nvPicPr>
          <p:cNvPr id="15" name="Picture 14" descr="Icon for Goal 1 - Stopwatch symbol">
            <a:extLst>
              <a:ext uri="{FF2B5EF4-FFF2-40B4-BE49-F238E27FC236}">
                <a16:creationId xmlns:a16="http://schemas.microsoft.com/office/drawing/2014/main" id="{FA01B64F-E2CB-4180-8476-3C2ABAD4201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3174" y="1606782"/>
            <a:ext cx="1105403" cy="1186089"/>
          </a:xfrm>
          <a:prstGeom prst="rect">
            <a:avLst/>
          </a:prstGeom>
          <a:noFill/>
          <a:ln>
            <a:noFill/>
          </a:ln>
        </p:spPr>
      </p:pic>
      <p:pic>
        <p:nvPicPr>
          <p:cNvPr id="7" name="Picture 6" descr="Icon for Goal 3 - symbol of trees and forest">
            <a:extLst>
              <a:ext uri="{FF2B5EF4-FFF2-40B4-BE49-F238E27FC236}">
                <a16:creationId xmlns:a16="http://schemas.microsoft.com/office/drawing/2014/main" id="{A7E3C688-B1CE-403C-8908-9FEEAEB46DC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9395" y="3678632"/>
            <a:ext cx="1152960" cy="1112075"/>
          </a:xfrm>
          <a:prstGeom prst="rect">
            <a:avLst/>
          </a:prstGeom>
          <a:noFill/>
          <a:ln>
            <a:noFill/>
          </a:ln>
        </p:spPr>
      </p:pic>
      <p:pic>
        <p:nvPicPr>
          <p:cNvPr id="8" name="Picture 7" descr="Icon for Goal 4 - symbol of tall buildings with a truck, airplane, and dollar sign">
            <a:extLst>
              <a:ext uri="{FF2B5EF4-FFF2-40B4-BE49-F238E27FC236}">
                <a16:creationId xmlns:a16="http://schemas.microsoft.com/office/drawing/2014/main" id="{D027E1EB-75A0-49C9-A630-A04EDDE21F1C}"/>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836" y="4599757"/>
            <a:ext cx="1254078" cy="1187194"/>
          </a:xfrm>
          <a:prstGeom prst="rect">
            <a:avLst/>
          </a:prstGeom>
          <a:noFill/>
          <a:ln>
            <a:noFill/>
          </a:ln>
        </p:spPr>
      </p:pic>
      <p:pic>
        <p:nvPicPr>
          <p:cNvPr id="13" name="Picture 12">
            <a:extLst>
              <a:ext uri="{FF2B5EF4-FFF2-40B4-BE49-F238E27FC236}">
                <a16:creationId xmlns:a16="http://schemas.microsoft.com/office/drawing/2014/main" id="{3E44211B-E667-4013-938E-F61DD35B0337}"/>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77527" y="5668918"/>
            <a:ext cx="996696" cy="1078992"/>
          </a:xfrm>
          <a:prstGeom prst="rect">
            <a:avLst/>
          </a:prstGeom>
          <a:noFill/>
          <a:ln>
            <a:noFill/>
          </a:ln>
        </p:spPr>
      </p:pic>
      <p:sp>
        <p:nvSpPr>
          <p:cNvPr id="2" name="Flowchart: Alternate Process 1">
            <a:extLst>
              <a:ext uri="{FF2B5EF4-FFF2-40B4-BE49-F238E27FC236}">
                <a16:creationId xmlns:a16="http://schemas.microsoft.com/office/drawing/2014/main" id="{6E48CA42-51A6-43BA-8AE0-0B605C4968E0}"/>
              </a:ext>
            </a:extLst>
          </p:cNvPr>
          <p:cNvSpPr/>
          <p:nvPr/>
        </p:nvSpPr>
        <p:spPr>
          <a:xfrm>
            <a:off x="93520" y="63788"/>
            <a:ext cx="7917871" cy="1463167"/>
          </a:xfrm>
          <a:prstGeom prst="flowChartAlternateProcess">
            <a:avLst/>
          </a:prstGeom>
          <a:solidFill>
            <a:schemeClr val="accent4"/>
          </a:solidFill>
        </p:spPr>
        <p:style>
          <a:lnRef idx="2">
            <a:schemeClr val="accent1"/>
          </a:lnRef>
          <a:fillRef idx="1">
            <a:schemeClr val="lt1"/>
          </a:fillRef>
          <a:effectRef idx="0">
            <a:schemeClr val="accent1"/>
          </a:effectRef>
          <a:fontRef idx="minor">
            <a:schemeClr val="dk1"/>
          </a:fontRef>
        </p:style>
        <p:txBody>
          <a:bodyPr wrap="square">
            <a:spAutoFit/>
          </a:bodyPr>
          <a:lstStyle/>
          <a:p>
            <a:pPr marR="0" algn="ctr">
              <a:lnSpc>
                <a:spcPct val="107000"/>
              </a:lnSpc>
              <a:spcBef>
                <a:spcPts val="200"/>
              </a:spcBef>
              <a:spcAft>
                <a:spcPts val="0"/>
              </a:spcAft>
            </a:pPr>
            <a:r>
              <a:rPr lang="en-US" sz="2000" b="1" u="sng" dirty="0">
                <a:solidFill>
                  <a:schemeClr val="tx1"/>
                </a:solidFill>
                <a:latin typeface="Source Sans Pro SemiBold" panose="020B0603030403020204" pitchFamily="34" charset="0"/>
                <a:ea typeface="Times New Roman" panose="02020603050405020304" pitchFamily="18" charset="0"/>
                <a:cs typeface="Times New Roman" panose="02020603050405020304" pitchFamily="18" charset="0"/>
              </a:rPr>
              <a:t>Route to 2045 Vision </a:t>
            </a:r>
          </a:p>
          <a:p>
            <a:pPr marR="0" algn="ctr">
              <a:lnSpc>
                <a:spcPct val="107000"/>
              </a:lnSpc>
              <a:spcBef>
                <a:spcPts val="200"/>
              </a:spcBef>
              <a:spcAft>
                <a:spcPts val="0"/>
              </a:spcAft>
            </a:pPr>
            <a:r>
              <a:rPr lang="en-US" dirty="0">
                <a:solidFill>
                  <a:schemeClr val="tx1"/>
                </a:solidFill>
                <a:latin typeface="Source Sans Pro" panose="020B0503030403020204" pitchFamily="34" charset="0"/>
                <a:ea typeface="Source Sans Pro" panose="020B0503030403020204" pitchFamily="34" charset="0"/>
                <a:cs typeface="Times New Roman" panose="02020603050405020304" pitchFamily="18" charset="0"/>
              </a:rPr>
              <a:t>Provide an efficient and reliable multimodal transportation system that supports safe, resilient and accessible transportation choices that enhance the quality of life for all who live, visit, work, and play in the County. </a:t>
            </a:r>
          </a:p>
        </p:txBody>
      </p:sp>
    </p:spTree>
    <p:extLst>
      <p:ext uri="{BB962C8B-B14F-4D97-AF65-F5344CB8AC3E}">
        <p14:creationId xmlns:p14="http://schemas.microsoft.com/office/powerpoint/2010/main" val="342613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44EF877-59EF-4321-9A84-4FB1BD748CE3}"/>
              </a:ext>
            </a:extLst>
          </p:cNvPr>
          <p:cNvSpPr>
            <a:spLocks noGrp="1"/>
          </p:cNvSpPr>
          <p:nvPr>
            <p:ph type="ftr" sz="quarter" idx="10"/>
          </p:nvPr>
        </p:nvSpPr>
        <p:spPr/>
        <p:txBody>
          <a:bodyPr/>
          <a:lstStyle/>
          <a:p>
            <a:r>
              <a:rPr lang="en-US"/>
              <a:t>2045 Long Range Transportation Plan</a:t>
            </a:r>
            <a:endParaRPr lang="en-US" dirty="0"/>
          </a:p>
        </p:txBody>
      </p:sp>
      <p:sp>
        <p:nvSpPr>
          <p:cNvPr id="5" name="Slide Number Placeholder 4">
            <a:extLst>
              <a:ext uri="{FF2B5EF4-FFF2-40B4-BE49-F238E27FC236}">
                <a16:creationId xmlns:a16="http://schemas.microsoft.com/office/drawing/2014/main" id="{C8B3F740-E1F0-48BA-8AD5-01CC254F9579}"/>
              </a:ext>
            </a:extLst>
          </p:cNvPr>
          <p:cNvSpPr>
            <a:spLocks noGrp="1"/>
          </p:cNvSpPr>
          <p:nvPr>
            <p:ph type="sldNum" sz="quarter" idx="11"/>
          </p:nvPr>
        </p:nvSpPr>
        <p:spPr/>
        <p:txBody>
          <a:bodyPr/>
          <a:lstStyle/>
          <a:p>
            <a:fld id="{BDCA3DBC-EDA6-4CEA-959F-27D8E9B60ACD}" type="slidenum">
              <a:rPr lang="en-US" smtClean="0"/>
              <a:t>5</a:t>
            </a:fld>
            <a:endParaRPr lang="en-US" dirty="0"/>
          </a:p>
        </p:txBody>
      </p:sp>
      <p:pic>
        <p:nvPicPr>
          <p:cNvPr id="6" name="Content Placeholder 5" descr="Figure 4-6 shows bicycle and pedestrian needs from the development of the Bicycle/Pedestrian Master Plan. Project details are shown in Table 4-2.">
            <a:extLst>
              <a:ext uri="{FF2B5EF4-FFF2-40B4-BE49-F238E27FC236}">
                <a16:creationId xmlns:a16="http://schemas.microsoft.com/office/drawing/2014/main" id="{10C4F853-789B-48B9-BCEF-4BBE56F328AA}"/>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l="872" t="1348" r="816" b="1610"/>
          <a:stretch/>
        </p:blipFill>
        <p:spPr bwMode="auto">
          <a:xfrm>
            <a:off x="832029" y="0"/>
            <a:ext cx="10742133" cy="6858000"/>
          </a:xfrm>
          <a:prstGeom prst="rect">
            <a:avLst/>
          </a:prstGeom>
          <a:noFill/>
          <a:ln>
            <a:noFill/>
          </a:ln>
          <a:extLst>
            <a:ext uri="{53640926-AAD7-44D8-BBD7-CCE9431645EC}">
              <a14:shadowObscured xmlns:a14="http://schemas.microsoft.com/office/drawing/2010/main"/>
            </a:ext>
          </a:extLst>
        </p:spPr>
      </p:pic>
      <p:sp>
        <p:nvSpPr>
          <p:cNvPr id="7" name="Title 1">
            <a:extLst>
              <a:ext uri="{FF2B5EF4-FFF2-40B4-BE49-F238E27FC236}">
                <a16:creationId xmlns:a16="http://schemas.microsoft.com/office/drawing/2014/main" id="{B749F6EE-6E91-4456-A164-17AF00307947}"/>
              </a:ext>
            </a:extLst>
          </p:cNvPr>
          <p:cNvSpPr>
            <a:spLocks noGrp="1"/>
          </p:cNvSpPr>
          <p:nvPr>
            <p:ph type="title"/>
          </p:nvPr>
        </p:nvSpPr>
        <p:spPr>
          <a:xfrm>
            <a:off x="968887" y="0"/>
            <a:ext cx="5127113" cy="731520"/>
          </a:xfrm>
        </p:spPr>
        <p:txBody>
          <a:bodyPr>
            <a:normAutofit fontScale="90000"/>
          </a:bodyPr>
          <a:lstStyle/>
          <a:p>
            <a:r>
              <a:rPr lang="en-US" sz="3800" dirty="0">
                <a:solidFill>
                  <a:schemeClr val="tx1"/>
                </a:solidFill>
              </a:rPr>
              <a:t>Bicycle/Pedestrian Needs</a:t>
            </a:r>
          </a:p>
        </p:txBody>
      </p:sp>
    </p:spTree>
    <p:extLst>
      <p:ext uri="{BB962C8B-B14F-4D97-AF65-F5344CB8AC3E}">
        <p14:creationId xmlns:p14="http://schemas.microsoft.com/office/powerpoint/2010/main" val="2112381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D7A9F-A7F1-4C26-8511-C42FDB503150}"/>
              </a:ext>
            </a:extLst>
          </p:cNvPr>
          <p:cNvSpPr>
            <a:spLocks noGrp="1"/>
          </p:cNvSpPr>
          <p:nvPr>
            <p:ph type="title"/>
          </p:nvPr>
        </p:nvSpPr>
        <p:spPr>
          <a:xfrm>
            <a:off x="617837" y="1"/>
            <a:ext cx="7819581" cy="1359242"/>
          </a:xfrm>
        </p:spPr>
        <p:txBody>
          <a:bodyPr/>
          <a:lstStyle/>
          <a:p>
            <a:r>
              <a:rPr lang="en-US" dirty="0"/>
              <a:t>Bicycle/Pedestrian Needs</a:t>
            </a:r>
          </a:p>
        </p:txBody>
      </p:sp>
      <p:sp>
        <p:nvSpPr>
          <p:cNvPr id="3" name="Content Placeholder 2">
            <a:extLst>
              <a:ext uri="{FF2B5EF4-FFF2-40B4-BE49-F238E27FC236}">
                <a16:creationId xmlns:a16="http://schemas.microsoft.com/office/drawing/2014/main" id="{D212DC75-F4C0-4095-8D97-2067A8583D5F}"/>
              </a:ext>
            </a:extLst>
          </p:cNvPr>
          <p:cNvSpPr>
            <a:spLocks noGrp="1"/>
          </p:cNvSpPr>
          <p:nvPr>
            <p:ph idx="1"/>
          </p:nvPr>
        </p:nvSpPr>
        <p:spPr>
          <a:xfrm>
            <a:off x="351617" y="1238492"/>
            <a:ext cx="8662086" cy="5117858"/>
          </a:xfrm>
        </p:spPr>
        <p:txBody>
          <a:bodyPr>
            <a:normAutofit/>
          </a:bodyPr>
          <a:lstStyle/>
          <a:p>
            <a:r>
              <a:rPr lang="en-US" dirty="0"/>
              <a:t>Brought forward Needs from 2040 LRTP</a:t>
            </a:r>
          </a:p>
          <a:p>
            <a:r>
              <a:rPr lang="en-US" dirty="0"/>
              <a:t>Includes all roadway widenings in 2045 Needs</a:t>
            </a:r>
          </a:p>
          <a:p>
            <a:r>
              <a:rPr lang="en-US" dirty="0"/>
              <a:t>Consistent with Bicycle/Pedestrian Master Plan</a:t>
            </a:r>
          </a:p>
          <a:p>
            <a:r>
              <a:rPr lang="en-US" dirty="0"/>
              <a:t>Revised description of Taylor Road Bike Lane</a:t>
            </a:r>
          </a:p>
          <a:p>
            <a:pPr lvl="1"/>
            <a:r>
              <a:rPr lang="en-US" dirty="0"/>
              <a:t>Royal Road to Airport Road</a:t>
            </a:r>
          </a:p>
        </p:txBody>
      </p:sp>
      <p:sp>
        <p:nvSpPr>
          <p:cNvPr id="4" name="Footer Placeholder 3">
            <a:extLst>
              <a:ext uri="{FF2B5EF4-FFF2-40B4-BE49-F238E27FC236}">
                <a16:creationId xmlns:a16="http://schemas.microsoft.com/office/drawing/2014/main" id="{61A5CC44-1B3B-482A-80FD-75E4DE409442}"/>
              </a:ext>
            </a:extLst>
          </p:cNvPr>
          <p:cNvSpPr>
            <a:spLocks noGrp="1"/>
          </p:cNvSpPr>
          <p:nvPr>
            <p:ph type="ftr" sz="quarter" idx="10"/>
          </p:nvPr>
        </p:nvSpPr>
        <p:spPr/>
        <p:txBody>
          <a:bodyPr/>
          <a:lstStyle/>
          <a:p>
            <a:r>
              <a:rPr lang="en-US" dirty="0"/>
              <a:t>2045 Long Range Transportation Plan</a:t>
            </a:r>
          </a:p>
        </p:txBody>
      </p:sp>
      <p:sp>
        <p:nvSpPr>
          <p:cNvPr id="5" name="Slide Number Placeholder 4">
            <a:extLst>
              <a:ext uri="{FF2B5EF4-FFF2-40B4-BE49-F238E27FC236}">
                <a16:creationId xmlns:a16="http://schemas.microsoft.com/office/drawing/2014/main" id="{BD0E2283-6A09-42D0-A53A-9849220C7DD4}"/>
              </a:ext>
            </a:extLst>
          </p:cNvPr>
          <p:cNvSpPr>
            <a:spLocks noGrp="1"/>
          </p:cNvSpPr>
          <p:nvPr>
            <p:ph type="sldNum" sz="quarter" idx="11"/>
          </p:nvPr>
        </p:nvSpPr>
        <p:spPr/>
        <p:txBody>
          <a:bodyPr/>
          <a:lstStyle/>
          <a:p>
            <a:fld id="{BDCA3DBC-EDA6-4CEA-959F-27D8E9B60ACD}" type="slidenum">
              <a:rPr lang="en-US" smtClean="0"/>
              <a:t>6</a:t>
            </a:fld>
            <a:endParaRPr lang="en-US" dirty="0"/>
          </a:p>
        </p:txBody>
      </p:sp>
    </p:spTree>
    <p:extLst>
      <p:ext uri="{BB962C8B-B14F-4D97-AF65-F5344CB8AC3E}">
        <p14:creationId xmlns:p14="http://schemas.microsoft.com/office/powerpoint/2010/main" val="1391385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 name="Content Placeholder 6" descr="A picture containing text, map&#10;&#10;Description automatically generated">
            <a:extLst>
              <a:ext uri="{FF2B5EF4-FFF2-40B4-BE49-F238E27FC236}">
                <a16:creationId xmlns:a16="http://schemas.microsoft.com/office/drawing/2014/main" id="{46B57646-588F-49D9-A61B-DBC15E423F1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6666" t="17083" r="8542" b="4306"/>
          <a:stretch/>
        </p:blipFill>
        <p:spPr>
          <a:xfrm>
            <a:off x="1164541" y="0"/>
            <a:ext cx="9862917" cy="6858000"/>
          </a:xfrm>
        </p:spPr>
      </p:pic>
      <p:sp>
        <p:nvSpPr>
          <p:cNvPr id="3" name="Title 1">
            <a:extLst>
              <a:ext uri="{FF2B5EF4-FFF2-40B4-BE49-F238E27FC236}">
                <a16:creationId xmlns:a16="http://schemas.microsoft.com/office/drawing/2014/main" id="{3815BBF9-AAD2-402A-AEE8-0B61F84950DF}"/>
              </a:ext>
            </a:extLst>
          </p:cNvPr>
          <p:cNvSpPr>
            <a:spLocks noGrp="1"/>
          </p:cNvSpPr>
          <p:nvPr>
            <p:ph type="title"/>
          </p:nvPr>
        </p:nvSpPr>
        <p:spPr>
          <a:xfrm>
            <a:off x="1288471" y="5205847"/>
            <a:ext cx="6360557" cy="1359242"/>
          </a:xfrm>
        </p:spPr>
        <p:txBody>
          <a:bodyPr>
            <a:normAutofit/>
          </a:bodyPr>
          <a:lstStyle/>
          <a:p>
            <a:r>
              <a:rPr lang="en-US" dirty="0">
                <a:solidFill>
                  <a:schemeClr val="tx1"/>
                </a:solidFill>
              </a:rPr>
              <a:t>Charlotte County Transit Development Plan Needs</a:t>
            </a:r>
          </a:p>
        </p:txBody>
      </p:sp>
    </p:spTree>
    <p:extLst>
      <p:ext uri="{BB962C8B-B14F-4D97-AF65-F5344CB8AC3E}">
        <p14:creationId xmlns:p14="http://schemas.microsoft.com/office/powerpoint/2010/main" val="2959065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C1CF3-E753-4E05-82D9-1E9F48FA6A6A}"/>
              </a:ext>
            </a:extLst>
          </p:cNvPr>
          <p:cNvSpPr>
            <a:spLocks noGrp="1"/>
          </p:cNvSpPr>
          <p:nvPr>
            <p:ph type="title"/>
          </p:nvPr>
        </p:nvSpPr>
        <p:spPr/>
        <p:txBody>
          <a:bodyPr/>
          <a:lstStyle/>
          <a:p>
            <a:r>
              <a:rPr lang="en-US" dirty="0"/>
              <a:t>Transit Needs</a:t>
            </a:r>
          </a:p>
        </p:txBody>
      </p:sp>
      <p:sp>
        <p:nvSpPr>
          <p:cNvPr id="3" name="Content Placeholder 2">
            <a:extLst>
              <a:ext uri="{FF2B5EF4-FFF2-40B4-BE49-F238E27FC236}">
                <a16:creationId xmlns:a16="http://schemas.microsoft.com/office/drawing/2014/main" id="{760244CB-B555-4D96-A606-D34F6738FEF7}"/>
              </a:ext>
            </a:extLst>
          </p:cNvPr>
          <p:cNvSpPr>
            <a:spLocks noGrp="1"/>
          </p:cNvSpPr>
          <p:nvPr>
            <p:ph idx="1"/>
          </p:nvPr>
        </p:nvSpPr>
        <p:spPr>
          <a:xfrm>
            <a:off x="587358" y="1648460"/>
            <a:ext cx="8698882" cy="4538663"/>
          </a:xfrm>
        </p:spPr>
        <p:txBody>
          <a:bodyPr>
            <a:normAutofit lnSpcReduction="10000"/>
          </a:bodyPr>
          <a:lstStyle/>
          <a:p>
            <a:r>
              <a:rPr lang="en-US" sz="3200" dirty="0"/>
              <a:t>Consistent with Transit Development Plan</a:t>
            </a:r>
          </a:p>
          <a:p>
            <a:r>
              <a:rPr lang="en-US" sz="3200" dirty="0"/>
              <a:t>Enhanced Dial-a-Ride &amp; Charlotte Link</a:t>
            </a:r>
          </a:p>
          <a:p>
            <a:pPr lvl="1"/>
            <a:r>
              <a:rPr lang="en-US" sz="3000" dirty="0"/>
              <a:t>Along US 41 Corridor</a:t>
            </a:r>
          </a:p>
          <a:p>
            <a:pPr lvl="1"/>
            <a:r>
              <a:rPr lang="en-US" sz="3000" dirty="0"/>
              <a:t>Englewood (SR 776 / Englewood Library)</a:t>
            </a:r>
          </a:p>
          <a:p>
            <a:pPr lvl="1"/>
            <a:r>
              <a:rPr lang="en-US" sz="3000" dirty="0"/>
              <a:t>Punta Gorda</a:t>
            </a:r>
          </a:p>
          <a:p>
            <a:r>
              <a:rPr lang="en-US" sz="3200" dirty="0"/>
              <a:t>US 41/Airport Connector Route</a:t>
            </a:r>
          </a:p>
          <a:p>
            <a:r>
              <a:rPr lang="en-US" sz="3200" dirty="0"/>
              <a:t>Express service to Englewood &amp; Beach Circulator</a:t>
            </a:r>
          </a:p>
          <a:p>
            <a:r>
              <a:rPr lang="en-US" sz="3200" dirty="0"/>
              <a:t>Peak hour express service to Babcock Ranch</a:t>
            </a:r>
          </a:p>
          <a:p>
            <a:r>
              <a:rPr lang="en-US" sz="3200" dirty="0"/>
              <a:t>Infrastructure and Technology improvements</a:t>
            </a:r>
          </a:p>
          <a:p>
            <a:pPr lvl="1"/>
            <a:endParaRPr lang="en-US" sz="3000" dirty="0"/>
          </a:p>
          <a:p>
            <a:endParaRPr lang="en-US" sz="3200" dirty="0"/>
          </a:p>
        </p:txBody>
      </p:sp>
    </p:spTree>
    <p:extLst>
      <p:ext uri="{BB962C8B-B14F-4D97-AF65-F5344CB8AC3E}">
        <p14:creationId xmlns:p14="http://schemas.microsoft.com/office/powerpoint/2010/main" val="3372430363"/>
      </p:ext>
    </p:extLst>
  </p:cSld>
  <p:clrMapOvr>
    <a:masterClrMapping/>
  </p:clrMapOvr>
</p:sld>
</file>

<file path=ppt/theme/theme1.xml><?xml version="1.0" encoding="utf-8"?>
<a:theme xmlns:a="http://schemas.openxmlformats.org/drawingml/2006/main" name="Office Theme">
  <a:themeElements>
    <a:clrScheme name="2045 Charlotte LRTP">
      <a:dk1>
        <a:sysClr val="windowText" lastClr="000000"/>
      </a:dk1>
      <a:lt1>
        <a:sysClr val="window" lastClr="FFFFFF"/>
      </a:lt1>
      <a:dk2>
        <a:srgbClr val="44546A"/>
      </a:dk2>
      <a:lt2>
        <a:srgbClr val="E7E6E6"/>
      </a:lt2>
      <a:accent1>
        <a:srgbClr val="8CC63F"/>
      </a:accent1>
      <a:accent2>
        <a:srgbClr val="0F75BC"/>
      </a:accent2>
      <a:accent3>
        <a:srgbClr val="1DBECF"/>
      </a:accent3>
      <a:accent4>
        <a:srgbClr val="FFDE16"/>
      </a:accent4>
      <a:accent5>
        <a:srgbClr val="FD9120"/>
      </a:accent5>
      <a:accent6>
        <a:srgbClr val="CBE3BB"/>
      </a:accent6>
      <a:hlink>
        <a:srgbClr val="0563C1"/>
      </a:hlink>
      <a:folHlink>
        <a:srgbClr val="954F72"/>
      </a:folHlink>
    </a:clrScheme>
    <a:fontScheme name="Tindale Oliver Style">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45 LRTP Template" id="{4205C4F8-2FE5-46E7-9D8A-DCEDBF26318A}" vid="{D702D1A3-A7F1-49E9-9AC7-8E48B2D43AD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2834</TotalTime>
  <Words>1308</Words>
  <Application>Microsoft Office PowerPoint</Application>
  <PresentationFormat>Widescreen</PresentationFormat>
  <Paragraphs>281</Paragraphs>
  <Slides>29</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Calibri</vt:lpstr>
      <vt:lpstr>Arial</vt:lpstr>
      <vt:lpstr>Source Sans Pro</vt:lpstr>
      <vt:lpstr>Source Sans Pro Semibold</vt:lpstr>
      <vt:lpstr>Source Sans Pro Semibold</vt:lpstr>
      <vt:lpstr>Office Theme</vt:lpstr>
      <vt:lpstr>PowerPoint Presentation</vt:lpstr>
      <vt:lpstr>Route to 2045 Adoption</vt:lpstr>
      <vt:lpstr>LRTP Approval Process</vt:lpstr>
      <vt:lpstr>LRTP Development</vt:lpstr>
      <vt:lpstr>PowerPoint Presentation</vt:lpstr>
      <vt:lpstr>Bicycle/Pedestrian Needs</vt:lpstr>
      <vt:lpstr>Bicycle/Pedestrian Needs</vt:lpstr>
      <vt:lpstr>Charlotte County Transit Development Plan Needs</vt:lpstr>
      <vt:lpstr>Transit Needs</vt:lpstr>
      <vt:lpstr>2045 Roadway Needs Projects</vt:lpstr>
      <vt:lpstr>Roadway Needs</vt:lpstr>
      <vt:lpstr>Public Outreach for Developing Route to 2045 LRTP</vt:lpstr>
      <vt:lpstr>2045 LRTP Revenues </vt:lpstr>
      <vt:lpstr>Cost Feasible Bicycle / Pedestrian Projects</vt:lpstr>
      <vt:lpstr>Cost Feasible Transit Projects</vt:lpstr>
      <vt:lpstr>Cost Feasible Roadway Projects 2021 – 2025  (Transportation Improvement Program)</vt:lpstr>
      <vt:lpstr>Cost Feasible Roadway Projects 2026 – 2030 </vt:lpstr>
      <vt:lpstr>Cost Feasible Roadway Projects 2026 – 2030 (continued)</vt:lpstr>
      <vt:lpstr>Cost Feasible Roadway Projects 2031 – 2035 </vt:lpstr>
      <vt:lpstr>Roadway Projects 2036 – 2045 </vt:lpstr>
      <vt:lpstr>Partially Funded Roadway Projects</vt:lpstr>
      <vt:lpstr>PowerPoint Presentation</vt:lpstr>
      <vt:lpstr>Schedule and Next Steps</vt:lpstr>
      <vt:lpstr>30-Day Comment Period</vt:lpstr>
      <vt:lpstr>30-Day Comment Period</vt:lpstr>
      <vt:lpstr>Burnt Store Road (Phase III)</vt:lpstr>
      <vt:lpstr>Taylor Road</vt:lpstr>
      <vt:lpstr>Today’s Action – Roll Call Vote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Wally Blain</dc:creator>
  <cp:lastModifiedBy>Wally Blain</cp:lastModifiedBy>
  <cp:revision>103</cp:revision>
  <cp:lastPrinted>2020-03-11T02:39:16Z</cp:lastPrinted>
  <dcterms:created xsi:type="dcterms:W3CDTF">2020-03-11T02:10:07Z</dcterms:created>
  <dcterms:modified xsi:type="dcterms:W3CDTF">2020-09-30T14:45:02Z</dcterms:modified>
</cp:coreProperties>
</file>