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323" r:id="rId4"/>
    <p:sldId id="320" r:id="rId5"/>
    <p:sldId id="324" r:id="rId6"/>
    <p:sldId id="325" r:id="rId7"/>
    <p:sldId id="329" r:id="rId8"/>
    <p:sldId id="330" r:id="rId9"/>
    <p:sldId id="309" r:id="rId10"/>
    <p:sldId id="331" r:id="rId11"/>
    <p:sldId id="272" r:id="rId12"/>
    <p:sldId id="332" r:id="rId13"/>
    <p:sldId id="326" r:id="rId14"/>
    <p:sldId id="327" r:id="rId15"/>
    <p:sldId id="333" r:id="rId16"/>
    <p:sldId id="313" r:id="rId17"/>
    <p:sldId id="319" r:id="rId18"/>
    <p:sldId id="311" r:id="rId19"/>
  </p:sldIdLst>
  <p:sldSz cx="12192000" cy="6858000"/>
  <p:notesSz cx="7315200" cy="9601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  <p:embeddedFont>
      <p:font typeface="Source Sans Pro SemiBold" panose="020B0603030403020204" pitchFamily="34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ram, Lakshmi N" initials="GLN" lastIdx="6" clrIdx="0">
    <p:extLst>
      <p:ext uri="{19B8F6BF-5375-455C-9EA6-DF929625EA0E}">
        <p15:presenceInfo xmlns:p15="http://schemas.microsoft.com/office/powerpoint/2012/main" userId="S-1-5-21-1275210071-1708537768-1957994488-19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8FA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0281" autoAdjust="0"/>
  </p:normalViewPr>
  <p:slideViewPr>
    <p:cSldViewPr snapToGrid="0">
      <p:cViewPr varScale="1">
        <p:scale>
          <a:sx n="65" d="100"/>
          <a:sy n="65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r">
              <a:defRPr sz="1300"/>
            </a:lvl1pPr>
          </a:lstStyle>
          <a:p>
            <a:fld id="{D96E356C-085F-46EC-BAB8-A376CDE92ED3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1" rIns="96623" bIns="483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23" tIns="48311" rIns="96623" bIns="48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r">
              <a:defRPr sz="1300"/>
            </a:lvl1pPr>
          </a:lstStyle>
          <a:p>
            <a:fld id="{B02701D3-F951-4730-9A52-3D77DE5F2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4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01D3-F951-4730-9A52-3D77DE5F2D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01D3-F951-4730-9A52-3D77DE5F2D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6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01D3-F951-4730-9A52-3D77DE5F2D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01D3-F951-4730-9A52-3D77DE5F2D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01D3-F951-4730-9A52-3D77DE5F2D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7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7858C1-B535-458F-BF6C-E118F37D0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DB166-017D-4ACA-84C9-8BF1AAE82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2084388"/>
            <a:ext cx="4563762" cy="2387600"/>
          </a:xfrm>
        </p:spPr>
        <p:txBody>
          <a:bodyPr anchor="ctr">
            <a:normAutofit/>
          </a:bodyPr>
          <a:lstStyle>
            <a:lvl1pPr algn="l">
              <a:defRPr sz="5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67B6A-B5B4-4BAF-A936-20C8AD28E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4564063"/>
            <a:ext cx="45637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50F8D0F-3C71-4FFF-BB19-0D4C677950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F1A696-AEE8-4010-B491-18925D807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811B8-F5A9-41A3-83D8-AECD4AD8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39489-37B8-46A5-B099-D3BD4F443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1233-24C3-4158-95B3-EBAB5F35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F692-D350-4D71-8EC8-0503522D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6D1A-4E0D-4671-91BC-19395099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2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99AF9-D805-42C2-B659-03BBCF196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189FA-C970-43F5-9ABE-F3A187443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56AC4-6D8A-4C7C-942E-2088295C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96D15-9E0B-44D4-8932-73C99A28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A0EAB-E1D7-49D5-9591-A758C536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9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884E-3A5F-4FD8-8712-D08C650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7FFE-E343-46AE-B725-3750E9E80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F134B6-B734-453A-B8F0-4AF2D680F2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9A3A27-05E0-4FE2-86FE-0B26063DD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7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7C362-70E9-457D-A85C-AA2EBC881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88C65-D451-42F0-AF84-2E7BC164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3" y="1709738"/>
            <a:ext cx="82297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8C1E2-E40A-4368-AA56-C98670FAD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663" y="4589463"/>
            <a:ext cx="82297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90B898-D82F-40FC-8EB8-C0BB34CCE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69DAD1-473F-4B05-8A54-458FCF1C7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27A6-D201-4506-8A44-DBDC6873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16EBB-FF35-41CF-BAC5-6F789B016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837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3B14A-5245-4385-92BC-755CF6477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75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637F2-3172-4FEF-A7D7-9B9C6A58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A35C9-718A-4560-B25E-02E07265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9466A-35C0-4E28-BB36-BA97D8D5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0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C5E4-EA66-4BBB-8433-B76EC2D0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62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D4D5C-48CF-4D05-88B1-AF8A4FC05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62" y="1681163"/>
            <a:ext cx="388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9980B-1658-4BCB-BE75-2270AA05A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62" y="2505075"/>
            <a:ext cx="388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B59EC-300D-417D-971C-1A2116809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1233" y="1690688"/>
            <a:ext cx="388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2B80C-B88C-45CE-8072-D1FFBB690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61233" y="2514600"/>
            <a:ext cx="388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1623001-9487-403C-BAF5-B59E7EFE1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741FFA-80B6-482C-A66F-F7B92D52C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6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2CC2-22BF-46B5-ABAA-8F984A4A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9DC44-D3B8-49A6-B42E-024E286BB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38F39-C94C-4824-B1C8-58EF8D05A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9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EE650-74A2-4035-A2CA-41869D48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D2830-6474-4B35-AABF-343C14B8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4C814-267E-4E21-AFEF-7A8CFFB2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3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699F-A6F7-4449-B500-DCAB146C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F9C6-B0B5-4DE6-9D50-779F2145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E6140-7702-423D-87AA-9385E43F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EC1B4-45B0-4206-A8C9-C59B2B1B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1ECFC-0AA4-4C70-879E-4F99B556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E163-8BA0-4549-A187-1765B209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7AD2-7182-4FA4-971C-A94C2F4C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5C1B6-A0F1-417D-A637-C2FDA6E88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7FEDE-F84F-4A66-B7B4-891EACF74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6C445-DCB7-4826-B144-9483C9C4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7B44A-A3CB-4638-8B2B-48A9C23D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9BE5E-8FDD-4E5B-8DAD-DBE49831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13723F-162E-4066-8264-663C923496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B115E-7C2F-411C-B43D-33DE0147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1"/>
            <a:ext cx="7306962" cy="1359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F418-226D-426C-976B-1A74D4A0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838" y="1606378"/>
            <a:ext cx="8229600" cy="457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E070-632F-414C-9ED2-DE75236B0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838" y="6356350"/>
            <a:ext cx="7535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>
                <a:tab pos="230188" algn="l"/>
              </a:tabLst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2045 Long Range Transportation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55D8-395F-496F-A9DB-14389F1A9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67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DCA3DBC-EDA6-4CEA-959F-27D8E9B60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ACCC56-BDB8-4C93-B38B-1254E1B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4564063"/>
            <a:ext cx="4563762" cy="1655762"/>
          </a:xfrm>
        </p:spPr>
        <p:txBody>
          <a:bodyPr/>
          <a:lstStyle/>
          <a:p>
            <a:r>
              <a:rPr lang="en-US" dirty="0"/>
              <a:t>May 18, 2020 MPO Board Meeting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733BE-799E-4117-B1D8-28968D9F8542}"/>
              </a:ext>
            </a:extLst>
          </p:cNvPr>
          <p:cNvSpPr txBox="1">
            <a:spLocks/>
          </p:cNvSpPr>
          <p:nvPr/>
        </p:nvSpPr>
        <p:spPr>
          <a:xfrm>
            <a:off x="617838" y="2084388"/>
            <a:ext cx="525445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Route to 2045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Charlotte County-Punta Gorda MPO LRTP</a:t>
            </a:r>
          </a:p>
        </p:txBody>
      </p:sp>
    </p:spTree>
    <p:extLst>
      <p:ext uri="{BB962C8B-B14F-4D97-AF65-F5344CB8AC3E}">
        <p14:creationId xmlns:p14="http://schemas.microsoft.com/office/powerpoint/2010/main" val="172655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1CF3-E753-4E05-82D9-1E9F48F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2045 LRTP Needs Costs </a:t>
            </a:r>
            <a:br>
              <a:rPr lang="en-US" dirty="0"/>
            </a:br>
            <a:r>
              <a:rPr lang="en-US" sz="4000" dirty="0"/>
              <a:t>($ millions – 2019 Current Year)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9E46F5-0D9E-401B-84E8-517C54D69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17190"/>
              </p:ext>
            </p:extLst>
          </p:nvPr>
        </p:nvGraphicFramePr>
        <p:xfrm>
          <a:off x="2392217" y="2252749"/>
          <a:ext cx="625301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82">
                  <a:extLst>
                    <a:ext uri="{9D8B030D-6E8A-4147-A177-3AD203B41FA5}">
                      <a16:colId xmlns:a16="http://schemas.microsoft.com/office/drawing/2014/main" val="1143668100"/>
                    </a:ext>
                  </a:extLst>
                </a:gridCol>
                <a:gridCol w="2473037">
                  <a:extLst>
                    <a:ext uri="{9D8B030D-6E8A-4147-A177-3AD203B41FA5}">
                      <a16:colId xmlns:a16="http://schemas.microsoft.com/office/drawing/2014/main" val="3130810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Estimated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25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Roadway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$3,075.51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2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Transit (Capital)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$8.01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17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Transit (10-year operating)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$42.70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13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Bicycle/Pedestrian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$78.87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18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$3,205.09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80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0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6586-E4D3-43FB-85B2-288D3330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1"/>
            <a:ext cx="8086005" cy="1359242"/>
          </a:xfrm>
        </p:spPr>
        <p:txBody>
          <a:bodyPr/>
          <a:lstStyle/>
          <a:p>
            <a:r>
              <a:rPr lang="en-US" dirty="0"/>
              <a:t>Prioritization Criteria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F841C-C34F-4242-9BB7-BE0189057C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7838" y="6280150"/>
            <a:ext cx="7535562" cy="365125"/>
          </a:xfrm>
        </p:spPr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9EB4D-BD63-4D1A-96C2-2D90E843E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5C4AEDEE-6E07-49A2-A8E9-04EEB9CA6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68698"/>
              </p:ext>
            </p:extLst>
          </p:nvPr>
        </p:nvGraphicFramePr>
        <p:xfrm>
          <a:off x="370936" y="996456"/>
          <a:ext cx="10107654" cy="564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4354">
                  <a:extLst>
                    <a:ext uri="{9D8B030D-6E8A-4147-A177-3AD203B41FA5}">
                      <a16:colId xmlns:a16="http://schemas.microsoft.com/office/drawing/2014/main" val="59875059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175979543"/>
                    </a:ext>
                  </a:extLst>
                </a:gridCol>
              </a:tblGrid>
              <a:tr h="92635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2045 LRTP Prioritization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2045 LRTP Weight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211449"/>
                  </a:ext>
                </a:extLst>
              </a:tr>
              <a:tr h="49167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Addresses Roadway Safety Hotspot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0560018"/>
                  </a:ext>
                </a:extLst>
              </a:tr>
              <a:tr h="49167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Multimodal Connectivity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8779235"/>
                  </a:ext>
                </a:extLst>
              </a:tr>
              <a:tr h="55531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Existing and Committed Volume to Capacity Ratio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1133653"/>
                  </a:ext>
                </a:extLst>
              </a:tr>
              <a:tr h="52321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Environmental &amp; Community 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0168975"/>
                  </a:ext>
                </a:extLst>
              </a:tr>
              <a:tr h="58428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Roadway Significance and access to major activity centers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1712976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Emergency  Evacuation Routes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0491388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Hazard Mitigation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8793089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Economic Development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1313415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Freight Access / Truck Route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3635409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Status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393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67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3923-9647-430B-9A84-CE3D5481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Criteria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BB8768-82BB-4D93-84A7-EC6293D71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423836"/>
              </p:ext>
            </p:extLst>
          </p:nvPr>
        </p:nvGraphicFramePr>
        <p:xfrm>
          <a:off x="311727" y="1236518"/>
          <a:ext cx="11055927" cy="53824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56205">
                  <a:extLst>
                    <a:ext uri="{9D8B030D-6E8A-4147-A177-3AD203B41FA5}">
                      <a16:colId xmlns:a16="http://schemas.microsoft.com/office/drawing/2014/main" val="1330776478"/>
                    </a:ext>
                  </a:extLst>
                </a:gridCol>
                <a:gridCol w="1228859">
                  <a:extLst>
                    <a:ext uri="{9D8B030D-6E8A-4147-A177-3AD203B41FA5}">
                      <a16:colId xmlns:a16="http://schemas.microsoft.com/office/drawing/2014/main" val="19836699"/>
                    </a:ext>
                  </a:extLst>
                </a:gridCol>
                <a:gridCol w="1879668">
                  <a:extLst>
                    <a:ext uri="{9D8B030D-6E8A-4147-A177-3AD203B41FA5}">
                      <a16:colId xmlns:a16="http://schemas.microsoft.com/office/drawing/2014/main" val="1818592084"/>
                    </a:ext>
                  </a:extLst>
                </a:gridCol>
                <a:gridCol w="1123305">
                  <a:extLst>
                    <a:ext uri="{9D8B030D-6E8A-4147-A177-3AD203B41FA5}">
                      <a16:colId xmlns:a16="http://schemas.microsoft.com/office/drawing/2014/main" val="1862805404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2598789478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060189679"/>
                    </a:ext>
                  </a:extLst>
                </a:gridCol>
              </a:tblGrid>
              <a:tr h="1437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Prioritization Criteria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Goal 1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Efficient Travel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Goal 2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Transportation Choices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Goal 3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Natural Spaces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Goal 4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Vibrant Centers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Goal 5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Safety &amp; Security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8990939"/>
                  </a:ext>
                </a:extLst>
              </a:tr>
              <a:tr h="668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Existing and committed volume to capacity ratio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948693"/>
                  </a:ext>
                </a:extLst>
              </a:tr>
              <a:tr h="668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Community and environmental impact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544623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Roadway safety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739499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Access to major activity centers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0230303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Multimodal connectivity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310393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Emergency evacuation routes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9722177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Hazard mitigation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059139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Local economic development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884630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Freight access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1017008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Project status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00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SzPct val="200000"/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948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20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7C86-D1B7-4438-A2C3-898CDCE6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1"/>
            <a:ext cx="8068962" cy="1359242"/>
          </a:xfrm>
        </p:spPr>
        <p:txBody>
          <a:bodyPr/>
          <a:lstStyle/>
          <a:p>
            <a:r>
              <a:rPr lang="en-US" dirty="0"/>
              <a:t>Federal / State Revenues (Millions – Future Year)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2A48067-08A3-45A8-8D43-41C30764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936" y="5275237"/>
            <a:ext cx="9097664" cy="9017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2040 LRTP Federal / State Revenues = $524 million</a:t>
            </a:r>
          </a:p>
          <a:p>
            <a:r>
              <a:rPr lang="en-US" dirty="0"/>
              <a:t>23% Increase over 2040 LRTP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41E9C-C4F6-4D04-9794-9B54F9A1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49549-9CA9-4CAB-97DC-D79E01C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10C2AE7-72A3-496E-B385-9F1F24015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23950"/>
              </p:ext>
            </p:extLst>
          </p:nvPr>
        </p:nvGraphicFramePr>
        <p:xfrm>
          <a:off x="497531" y="1534160"/>
          <a:ext cx="1119693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838">
                  <a:extLst>
                    <a:ext uri="{9D8B030D-6E8A-4147-A177-3AD203B41FA5}">
                      <a16:colId xmlns:a16="http://schemas.microsoft.com/office/drawing/2014/main" val="56070121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7940653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080876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4678581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5277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Funding Source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2026-2030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2031-2035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2036-2045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Total</a:t>
                      </a:r>
                      <a:br>
                        <a:rPr lang="en-US" sz="2600" u="none" strike="noStrike" dirty="0">
                          <a:effectLst/>
                        </a:rPr>
                      </a:br>
                      <a:r>
                        <a:rPr lang="en-US" sz="2600" u="none" strike="noStrike" dirty="0">
                          <a:effectLst/>
                        </a:rPr>
                        <a:t>(2026-45)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920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Capacity Programs - Highway</a:t>
                      </a:r>
                      <a:endParaRPr lang="en-US" sz="2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$84.74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$122.51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$245.62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$452.88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157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Transit (Federal/State)</a:t>
                      </a:r>
                      <a:endParaRPr lang="en-US" sz="2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$21.96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$24.05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$50.11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$96.12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404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Transportation Alternatives (TA)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238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Transportation Regional Incentive Program (TRIP)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$8.65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393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Fuel Taxes to Local Governments</a:t>
                      </a:r>
                      <a:endParaRPr lang="en-US" sz="2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$18.70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$19.09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$38.82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$76.61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592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$129.88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$170.35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$344.05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$644.28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235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6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7C86-D1B7-4438-A2C3-898CDCE6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1"/>
            <a:ext cx="8068962" cy="1359242"/>
          </a:xfrm>
        </p:spPr>
        <p:txBody>
          <a:bodyPr/>
          <a:lstStyle/>
          <a:p>
            <a:r>
              <a:rPr lang="en-US" dirty="0"/>
              <a:t>Existing Local Revenues (Millions – Future Year)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2A48067-08A3-45A8-8D43-41C30764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31" y="4254500"/>
            <a:ext cx="8443269" cy="21970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2040 LRTP Local Revenues = $399 million</a:t>
            </a:r>
          </a:p>
          <a:p>
            <a:r>
              <a:rPr lang="en-US" dirty="0"/>
              <a:t>48% Increase over 2040 LRTP</a:t>
            </a:r>
          </a:p>
          <a:p>
            <a:r>
              <a:rPr lang="en-US" dirty="0"/>
              <a:t>Confirm Impact Fee and Sales Tax Assumptions</a:t>
            </a:r>
          </a:p>
          <a:p>
            <a:r>
              <a:rPr lang="en-US" dirty="0"/>
              <a:t>Fuel Taxes include vehicle efficiencies and declining usage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41E9C-C4F6-4D04-9794-9B54F9A1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49549-9CA9-4CAB-97DC-D79E01C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10C2AE7-72A3-496E-B385-9F1F24015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15212"/>
              </p:ext>
            </p:extLst>
          </p:nvPr>
        </p:nvGraphicFramePr>
        <p:xfrm>
          <a:off x="497531" y="1359243"/>
          <a:ext cx="1119693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838">
                  <a:extLst>
                    <a:ext uri="{9D8B030D-6E8A-4147-A177-3AD203B41FA5}">
                      <a16:colId xmlns:a16="http://schemas.microsoft.com/office/drawing/2014/main" val="56070121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7940653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080876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4678581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5277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Funding Source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2026-2030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2031-2035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2036-2045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Total</a:t>
                      </a:r>
                      <a:br>
                        <a:rPr lang="en-US" sz="2600" u="none" strike="noStrike" dirty="0">
                          <a:effectLst/>
                        </a:rPr>
                      </a:br>
                      <a:r>
                        <a:rPr lang="en-US" sz="2600" u="none" strike="noStrike" dirty="0">
                          <a:effectLst/>
                        </a:rPr>
                        <a:t>(2026-45)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920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Local Fuel Taxes</a:t>
                      </a:r>
                      <a:endParaRPr lang="en-US" sz="2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$61.61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$125.19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$247.19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157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Impact / Mobility Fees</a:t>
                      </a:r>
                      <a:endParaRPr lang="en-US" sz="2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$96.2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404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Local Government Sales Tax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$42.72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$50.85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$130.73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$224.30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238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Local Transit Funding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$15.09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$26.23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393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$132.27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$142.54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$319.12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$593.92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235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20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7C86-D1B7-4438-A2C3-898CDCE6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1"/>
            <a:ext cx="8068962" cy="1359242"/>
          </a:xfrm>
        </p:spPr>
        <p:txBody>
          <a:bodyPr/>
          <a:lstStyle/>
          <a:p>
            <a:r>
              <a:rPr lang="en-US" dirty="0"/>
              <a:t>Cost and Revenue Comparison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2A48067-08A3-45A8-8D43-41C30764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31" y="1226128"/>
            <a:ext cx="8443269" cy="5225472"/>
          </a:xfrm>
        </p:spPr>
        <p:txBody>
          <a:bodyPr>
            <a:normAutofit/>
          </a:bodyPr>
          <a:lstStyle/>
          <a:p>
            <a:r>
              <a:rPr lang="en-US" dirty="0"/>
              <a:t>Inflation factors provided by FDOT for estimating future year project costs</a:t>
            </a:r>
          </a:p>
          <a:p>
            <a:pPr lvl="1"/>
            <a:r>
              <a:rPr lang="en-US" dirty="0"/>
              <a:t>Future Year Revenues = $1,238 million</a:t>
            </a:r>
          </a:p>
          <a:p>
            <a:pPr lvl="1"/>
            <a:r>
              <a:rPr lang="en-US" dirty="0"/>
              <a:t>2019 Deflated Revenues = $751 million</a:t>
            </a:r>
          </a:p>
          <a:p>
            <a:r>
              <a:rPr lang="en-US" dirty="0"/>
              <a:t>Project cost estimates = $3,205 million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41E9C-C4F6-4D04-9794-9B54F9A1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49549-9CA9-4CAB-97DC-D79E01C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C9ACD8A-6AE7-47B4-8275-46FF4D89C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08799"/>
              </p:ext>
            </p:extLst>
          </p:nvPr>
        </p:nvGraphicFramePr>
        <p:xfrm>
          <a:off x="4534742" y="3838864"/>
          <a:ext cx="3373582" cy="228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4559553"/>
                    </a:ext>
                  </a:extLst>
                </a:gridCol>
                <a:gridCol w="1341582">
                  <a:extLst>
                    <a:ext uri="{9D8B030D-6E8A-4147-A177-3AD203B41FA5}">
                      <a16:colId xmlns:a16="http://schemas.microsoft.com/office/drawing/2014/main" val="753980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LRTP Implementation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Inflation Factor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28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2026 – 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729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2031 -  2035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79901"/>
                  </a:ext>
                </a:extLst>
              </a:tr>
              <a:tr h="4817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2036 – 2045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31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95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2CB3-2D8D-4286-9A9E-AC2A653F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7" y="1"/>
            <a:ext cx="7351989" cy="1070264"/>
          </a:xfrm>
        </p:spPr>
        <p:txBody>
          <a:bodyPr/>
          <a:lstStyle/>
          <a:p>
            <a:r>
              <a:rPr lang="en-US" dirty="0"/>
              <a:t>Schedule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E40B-1A05-44F5-AC2D-42B41AB0B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070265"/>
            <a:ext cx="8662086" cy="52058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May</a:t>
            </a:r>
          </a:p>
          <a:p>
            <a:r>
              <a:rPr lang="en-US" dirty="0"/>
              <a:t>Local and Regional Coordination</a:t>
            </a:r>
          </a:p>
          <a:p>
            <a:r>
              <a:rPr lang="en-US" dirty="0"/>
              <a:t>Submitted list of projects for alternatives testing</a:t>
            </a:r>
          </a:p>
          <a:p>
            <a:r>
              <a:rPr lang="en-US" dirty="0"/>
              <a:t>Apply prioritization criteria</a:t>
            </a:r>
          </a:p>
          <a:p>
            <a:r>
              <a:rPr lang="en-US" dirty="0"/>
              <a:t>Develop initial list of cost feasible projects</a:t>
            </a:r>
          </a:p>
          <a:p>
            <a:pPr marL="0" indent="0">
              <a:buNone/>
            </a:pPr>
            <a:r>
              <a:rPr lang="en-US" b="1" dirty="0"/>
              <a:t>June</a:t>
            </a:r>
          </a:p>
          <a:p>
            <a:r>
              <a:rPr lang="en-US" dirty="0"/>
              <a:t>Meet with LRTP Subcommittee to refine cost feasible projects</a:t>
            </a:r>
          </a:p>
          <a:p>
            <a:r>
              <a:rPr lang="en-US" dirty="0"/>
              <a:t>Prepare for virtual public meeting (June 15 – 26 tentatively)</a:t>
            </a:r>
          </a:p>
          <a:p>
            <a:pPr marL="0" indent="0">
              <a:buNone/>
            </a:pPr>
            <a:r>
              <a:rPr lang="en-US" b="1" dirty="0"/>
              <a:t>July </a:t>
            </a:r>
          </a:p>
          <a:p>
            <a:r>
              <a:rPr lang="en-US" dirty="0"/>
              <a:t>Present draft Cost Feasible Plan to Committees and MPO</a:t>
            </a:r>
          </a:p>
          <a:p>
            <a:r>
              <a:rPr lang="en-US" dirty="0"/>
              <a:t>Begin 30-day public comment and review period.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D29C1-107E-4BE8-AE2A-9983994FC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83A3E-998F-45B3-82DA-F458B149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6C1E6F-E2E6-4C5B-ABDE-F7E338C97831}"/>
              </a:ext>
            </a:extLst>
          </p:cNvPr>
          <p:cNvSpPr txBox="1">
            <a:spLocks/>
          </p:cNvSpPr>
          <p:nvPr/>
        </p:nvSpPr>
        <p:spPr>
          <a:xfrm>
            <a:off x="9154392" y="2571752"/>
            <a:ext cx="2909452" cy="13560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October 5, 2020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LRTP Adoption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8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ACCC56-BDB8-4C93-B38B-1254E1B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4564063"/>
            <a:ext cx="4563762" cy="1655762"/>
          </a:xfrm>
        </p:spPr>
        <p:txBody>
          <a:bodyPr/>
          <a:lstStyle/>
          <a:p>
            <a:r>
              <a:rPr lang="en-US" dirty="0"/>
              <a:t>May 18,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733BE-799E-4117-B1D8-28968D9F8542}"/>
              </a:ext>
            </a:extLst>
          </p:cNvPr>
          <p:cNvSpPr txBox="1">
            <a:spLocks/>
          </p:cNvSpPr>
          <p:nvPr/>
        </p:nvSpPr>
        <p:spPr>
          <a:xfrm>
            <a:off x="617838" y="2084388"/>
            <a:ext cx="525445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Route to 2045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Charlotte County-Punta Gorda MPO LRTP</a:t>
            </a:r>
          </a:p>
        </p:txBody>
      </p:sp>
    </p:spTree>
    <p:extLst>
      <p:ext uri="{BB962C8B-B14F-4D97-AF65-F5344CB8AC3E}">
        <p14:creationId xmlns:p14="http://schemas.microsoft.com/office/powerpoint/2010/main" val="146912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AABB-5FF2-4D4B-86EA-B521FAF4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014E2D-5E69-4BC0-A583-D362D804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7" y="0"/>
            <a:ext cx="4414816" cy="682289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C5087-374F-4D25-B1DC-D652E9CD6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DB33F-7373-4F8F-B9A4-391E08A75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4ED157-0757-49C4-BB71-37A741E46FB6}"/>
              </a:ext>
            </a:extLst>
          </p:cNvPr>
          <p:cNvGrpSpPr/>
          <p:nvPr/>
        </p:nvGrpSpPr>
        <p:grpSpPr>
          <a:xfrm>
            <a:off x="5684992" y="1638643"/>
            <a:ext cx="6106734" cy="3969328"/>
            <a:chOff x="5715000" y="1517073"/>
            <a:chExt cx="6106734" cy="3969328"/>
          </a:xfrm>
        </p:grpSpPr>
        <p:pic>
          <p:nvPicPr>
            <p:cNvPr id="6" name="Content Placeholder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174E353-DCEB-4154-B115-AE79A81A8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1" t="17382" r="628" b="47175"/>
            <a:stretch/>
          </p:blipFill>
          <p:spPr>
            <a:xfrm>
              <a:off x="5715000" y="1517073"/>
              <a:ext cx="6106734" cy="396932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20A0F4-0363-4795-8722-9F4503E4B96A}"/>
                </a:ext>
              </a:extLst>
            </p:cNvPr>
            <p:cNvSpPr/>
            <p:nvPr/>
          </p:nvSpPr>
          <p:spPr>
            <a:xfrm>
              <a:off x="10079182" y="1517073"/>
              <a:ext cx="1620982" cy="1423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86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1CF3-E753-4E05-82D9-1E9F48F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44CB-B555-4D96-A606-D34F6738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Roadway Needs</a:t>
            </a:r>
          </a:p>
          <a:p>
            <a:r>
              <a:rPr lang="en-US" sz="3200" dirty="0"/>
              <a:t>Transit Needs</a:t>
            </a:r>
          </a:p>
          <a:p>
            <a:r>
              <a:rPr lang="en-US" sz="3200" dirty="0"/>
              <a:t>Bicycle/Pedestrian Master Plan</a:t>
            </a:r>
          </a:p>
          <a:p>
            <a:r>
              <a:rPr lang="en-US" sz="3200" dirty="0"/>
              <a:t>Project prioritization</a:t>
            </a:r>
          </a:p>
          <a:p>
            <a:r>
              <a:rPr lang="en-US" sz="3200" dirty="0"/>
              <a:t>Revenue Assumptions</a:t>
            </a:r>
          </a:p>
        </p:txBody>
      </p:sp>
    </p:spTree>
    <p:extLst>
      <p:ext uri="{BB962C8B-B14F-4D97-AF65-F5344CB8AC3E}">
        <p14:creationId xmlns:p14="http://schemas.microsoft.com/office/powerpoint/2010/main" val="17974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1CF3-E753-4E05-82D9-1E9F48F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44CB-B555-4D96-A606-D34F6738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109861"/>
            <a:ext cx="8229600" cy="534289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Builds on the 2040 Needs and 2023 committed projects</a:t>
            </a:r>
          </a:p>
          <a:p>
            <a:r>
              <a:rPr lang="en-US" sz="3200" dirty="0"/>
              <a:t>Harborview Road Widening</a:t>
            </a:r>
          </a:p>
          <a:p>
            <a:r>
              <a:rPr lang="en-US" sz="3200" dirty="0"/>
              <a:t>Edgewater/Flamingo</a:t>
            </a:r>
          </a:p>
          <a:p>
            <a:pPr lvl="1"/>
            <a:r>
              <a:rPr lang="en-US" sz="3000" dirty="0"/>
              <a:t>Phases 3, 4, and 5</a:t>
            </a:r>
          </a:p>
          <a:p>
            <a:pPr lvl="1"/>
            <a:r>
              <a:rPr lang="en-US" sz="3200" dirty="0"/>
              <a:t>Connection between SR 776 and US 41</a:t>
            </a:r>
          </a:p>
          <a:p>
            <a:r>
              <a:rPr lang="en-US" sz="3600" dirty="0"/>
              <a:t>SR 776 and Veterans Blvd</a:t>
            </a:r>
          </a:p>
          <a:p>
            <a:r>
              <a:rPr lang="en-US" sz="3400" dirty="0"/>
              <a:t>Lane Reductions / Road Diet (US 17 and US 41)</a:t>
            </a:r>
          </a:p>
          <a:p>
            <a:r>
              <a:rPr lang="en-US" sz="3200" dirty="0"/>
              <a:t>Burnt Store Road Extension and Taylor Road Widening</a:t>
            </a:r>
          </a:p>
          <a:p>
            <a:r>
              <a:rPr lang="en-US" sz="3200" dirty="0"/>
              <a:t>Potential I-75 Interchanges / Modifications (FDOT Feasibility Study)</a:t>
            </a:r>
          </a:p>
          <a:p>
            <a:r>
              <a:rPr lang="en-US" sz="3200" dirty="0"/>
              <a:t>Coordination with neighboring MPOs</a:t>
            </a:r>
          </a:p>
        </p:txBody>
      </p:sp>
    </p:spTree>
    <p:extLst>
      <p:ext uri="{BB962C8B-B14F-4D97-AF65-F5344CB8AC3E}">
        <p14:creationId xmlns:p14="http://schemas.microsoft.com/office/powerpoint/2010/main" val="29119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FA1B-8B28-4456-B982-0C547149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7" y="83129"/>
            <a:ext cx="7694889" cy="1359242"/>
          </a:xfrm>
        </p:spPr>
        <p:txBody>
          <a:bodyPr/>
          <a:lstStyle/>
          <a:p>
            <a:r>
              <a:rPr lang="en-US" dirty="0"/>
              <a:t>Roadway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2B32-EF39-495C-93B6-01408B7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56" y="1426991"/>
            <a:ext cx="6132261" cy="4929359"/>
          </a:xfrm>
        </p:spPr>
        <p:txBody>
          <a:bodyPr>
            <a:normAutofit/>
          </a:bodyPr>
          <a:lstStyle/>
          <a:p>
            <a:r>
              <a:rPr lang="en-US" dirty="0"/>
              <a:t>US 41 Community Vision Plan</a:t>
            </a:r>
          </a:p>
          <a:p>
            <a:pPr lvl="1"/>
            <a:r>
              <a:rPr lang="en-US" dirty="0"/>
              <a:t>Road Diet on US 41 from Kings Hwy to Peace River Bridge (4 lanes)</a:t>
            </a:r>
          </a:p>
          <a:p>
            <a:pPr lvl="1"/>
            <a:r>
              <a:rPr lang="en-US" dirty="0"/>
              <a:t>Road Diet on US 41 in City of Punta Gorda from Peace River Bridge to William St (2 lane one-way pair)</a:t>
            </a:r>
          </a:p>
          <a:p>
            <a:pPr lvl="1"/>
            <a:r>
              <a:rPr lang="en-US" dirty="0"/>
              <a:t>Lower Speeds – Punta Gorda, Murdock Circle area</a:t>
            </a:r>
          </a:p>
          <a:p>
            <a:pPr lvl="1"/>
            <a:r>
              <a:rPr lang="en-US" dirty="0"/>
              <a:t>Safety, Pedestrian Crossings, and Landscape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9EB10-CDF4-47A8-A346-F7B948F61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2045 Long Range Transportation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77255-9B15-41C3-825C-C60201FBCC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A3DBC-EDA6-4CEA-959F-27D8E9B60ACD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35FDC-4943-46F2-B2E0-E38AEA08D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7" t="34133" r="49884" b="41241"/>
          <a:stretch/>
        </p:blipFill>
        <p:spPr>
          <a:xfrm>
            <a:off x="6691745" y="1462578"/>
            <a:ext cx="5268765" cy="517634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C2C096-94FD-48F3-B1D6-0C310E576413}"/>
              </a:ext>
            </a:extLst>
          </p:cNvPr>
          <p:cNvSpPr/>
          <p:nvPr/>
        </p:nvSpPr>
        <p:spPr>
          <a:xfrm>
            <a:off x="7780020" y="2434590"/>
            <a:ext cx="487680" cy="514350"/>
          </a:xfrm>
          <a:custGeom>
            <a:avLst/>
            <a:gdLst>
              <a:gd name="connsiteX0" fmla="*/ 0 w 514350"/>
              <a:gd name="connsiteY0" fmla="*/ 0 h 525780"/>
              <a:gd name="connsiteX1" fmla="*/ 163830 w 514350"/>
              <a:gd name="connsiteY1" fmla="*/ 129540 h 525780"/>
              <a:gd name="connsiteX2" fmla="*/ 274320 w 514350"/>
              <a:gd name="connsiteY2" fmla="*/ 213360 h 525780"/>
              <a:gd name="connsiteX3" fmla="*/ 426720 w 514350"/>
              <a:gd name="connsiteY3" fmla="*/ 415290 h 525780"/>
              <a:gd name="connsiteX4" fmla="*/ 514350 w 514350"/>
              <a:gd name="connsiteY4" fmla="*/ 525780 h 525780"/>
              <a:gd name="connsiteX0" fmla="*/ 0 w 514350"/>
              <a:gd name="connsiteY0" fmla="*/ 0 h 525780"/>
              <a:gd name="connsiteX1" fmla="*/ 163830 w 514350"/>
              <a:gd name="connsiteY1" fmla="*/ 129540 h 525780"/>
              <a:gd name="connsiteX2" fmla="*/ 274320 w 514350"/>
              <a:gd name="connsiteY2" fmla="*/ 213360 h 525780"/>
              <a:gd name="connsiteX3" fmla="*/ 434757 w 514350"/>
              <a:gd name="connsiteY3" fmla="*/ 395817 h 525780"/>
              <a:gd name="connsiteX4" fmla="*/ 514350 w 514350"/>
              <a:gd name="connsiteY4" fmla="*/ 525780 h 5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25780">
                <a:moveTo>
                  <a:pt x="0" y="0"/>
                </a:moveTo>
                <a:lnTo>
                  <a:pt x="163830" y="129540"/>
                </a:lnTo>
                <a:cubicBezTo>
                  <a:pt x="209550" y="165100"/>
                  <a:pt x="229166" y="168981"/>
                  <a:pt x="274320" y="213360"/>
                </a:cubicBezTo>
                <a:cubicBezTo>
                  <a:pt x="319474" y="257739"/>
                  <a:pt x="394752" y="343747"/>
                  <a:pt x="434757" y="395817"/>
                </a:cubicBezTo>
                <a:cubicBezTo>
                  <a:pt x="474762" y="447887"/>
                  <a:pt x="490537" y="496570"/>
                  <a:pt x="514350" y="525780"/>
                </a:cubicBezTo>
              </a:path>
            </a:pathLst>
          </a:custGeom>
          <a:noFill/>
          <a:ln w="111125" cap="rnd">
            <a:solidFill>
              <a:srgbClr val="017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F9F62-6149-4101-9D03-332B518E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1447" r="936" b="1550"/>
          <a:stretch/>
        </p:blipFill>
        <p:spPr>
          <a:xfrm>
            <a:off x="738872" y="0"/>
            <a:ext cx="1071425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1100155-4F67-452E-88E0-94FF718A4A0D}"/>
              </a:ext>
            </a:extLst>
          </p:cNvPr>
          <p:cNvSpPr/>
          <p:nvPr/>
        </p:nvSpPr>
        <p:spPr>
          <a:xfrm rot="2535889">
            <a:off x="5876905" y="4721529"/>
            <a:ext cx="1680792" cy="396336"/>
          </a:xfrm>
          <a:prstGeom prst="ellipse">
            <a:avLst/>
          </a:prstGeom>
          <a:noFill/>
          <a:ln w="76200"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ECEF76-4488-4BFD-87A5-9CD23986A08E}"/>
              </a:ext>
            </a:extLst>
          </p:cNvPr>
          <p:cNvSpPr/>
          <p:nvPr/>
        </p:nvSpPr>
        <p:spPr>
          <a:xfrm>
            <a:off x="6619240" y="4735830"/>
            <a:ext cx="2151380" cy="660945"/>
          </a:xfrm>
          <a:custGeom>
            <a:avLst/>
            <a:gdLst>
              <a:gd name="connsiteX0" fmla="*/ 0 w 3233531"/>
              <a:gd name="connsiteY0" fmla="*/ 39757 h 954157"/>
              <a:gd name="connsiteX1" fmla="*/ 3207026 w 3233531"/>
              <a:gd name="connsiteY1" fmla="*/ 0 h 954157"/>
              <a:gd name="connsiteX2" fmla="*/ 3233531 w 3233531"/>
              <a:gd name="connsiteY2" fmla="*/ 914400 h 954157"/>
              <a:gd name="connsiteX3" fmla="*/ 1073426 w 3233531"/>
              <a:gd name="connsiteY3" fmla="*/ 954157 h 954157"/>
              <a:gd name="connsiteX4" fmla="*/ 0 w 3233531"/>
              <a:gd name="connsiteY4" fmla="*/ 39757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531" h="954157">
                <a:moveTo>
                  <a:pt x="0" y="39757"/>
                </a:moveTo>
                <a:lnTo>
                  <a:pt x="3207026" y="0"/>
                </a:lnTo>
                <a:lnTo>
                  <a:pt x="3233531" y="914400"/>
                </a:lnTo>
                <a:lnTo>
                  <a:pt x="1073426" y="954157"/>
                </a:lnTo>
                <a:lnTo>
                  <a:pt x="0" y="39757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4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1CF3-E753-4E05-82D9-1E9F48F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44CB-B555-4D96-A606-D34F6738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58" y="1648460"/>
            <a:ext cx="8698882" cy="4538663"/>
          </a:xfrm>
        </p:spPr>
        <p:txBody>
          <a:bodyPr>
            <a:normAutofit/>
          </a:bodyPr>
          <a:lstStyle/>
          <a:p>
            <a:r>
              <a:rPr lang="en-US" sz="3200" dirty="0"/>
              <a:t>Consistent with Transit Development Plan</a:t>
            </a:r>
          </a:p>
          <a:p>
            <a:r>
              <a:rPr lang="en-US" sz="3200" dirty="0"/>
              <a:t>Enhanced Dial-a-Ride &amp; Charlotte Link</a:t>
            </a:r>
          </a:p>
          <a:p>
            <a:pPr lvl="1"/>
            <a:r>
              <a:rPr lang="en-US" sz="3000" dirty="0"/>
              <a:t>Along US 41 Corridor</a:t>
            </a:r>
          </a:p>
          <a:p>
            <a:pPr lvl="1"/>
            <a:r>
              <a:rPr lang="en-US" sz="3000" dirty="0"/>
              <a:t>Englewood (SR 776 / Englewood Library)</a:t>
            </a:r>
          </a:p>
          <a:p>
            <a:pPr lvl="1"/>
            <a:r>
              <a:rPr lang="en-US" sz="3000" dirty="0"/>
              <a:t>Punta Gorda</a:t>
            </a:r>
          </a:p>
          <a:p>
            <a:r>
              <a:rPr lang="en-US" sz="3200" dirty="0"/>
              <a:t>US 41/Airport Connector Route</a:t>
            </a:r>
          </a:p>
          <a:p>
            <a:r>
              <a:rPr lang="en-US" sz="3200" dirty="0"/>
              <a:t>Express service to Englewood &amp; Beach Circulator</a:t>
            </a:r>
          </a:p>
          <a:p>
            <a:r>
              <a:rPr lang="en-US" sz="3200" dirty="0"/>
              <a:t>Peak hour express service to Babcock Ranch</a:t>
            </a:r>
          </a:p>
          <a:p>
            <a:pPr lvl="1"/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926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6B57646-588F-49D9-A61B-DBC15E423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083" r="8542" b="4306"/>
          <a:stretch/>
        </p:blipFill>
        <p:spPr>
          <a:xfrm>
            <a:off x="1164541" y="0"/>
            <a:ext cx="9862917" cy="6858000"/>
          </a:xfrm>
        </p:spPr>
      </p:pic>
    </p:spTree>
    <p:extLst>
      <p:ext uri="{BB962C8B-B14F-4D97-AF65-F5344CB8AC3E}">
        <p14:creationId xmlns:p14="http://schemas.microsoft.com/office/powerpoint/2010/main" val="149597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1CF3-E753-4E05-82D9-1E9F48F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Bicycle/Pedestrian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44CB-B555-4D96-A606-D34F6738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58" y="1648460"/>
            <a:ext cx="7829278" cy="45386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Bicycle/Pedestrian Master Plan</a:t>
            </a:r>
          </a:p>
          <a:p>
            <a:r>
              <a:rPr lang="en-US" sz="3200" dirty="0"/>
              <a:t>SunTrail Network</a:t>
            </a:r>
          </a:p>
          <a:p>
            <a:r>
              <a:rPr lang="en-US" sz="3200" dirty="0"/>
              <a:t>US 41 Corridor Vision Plan</a:t>
            </a:r>
          </a:p>
          <a:p>
            <a:pPr lvl="1"/>
            <a:r>
              <a:rPr lang="en-US" sz="3000" dirty="0"/>
              <a:t>Lee County to Burnt Store (Tier 1)</a:t>
            </a:r>
          </a:p>
          <a:p>
            <a:pPr lvl="1"/>
            <a:r>
              <a:rPr lang="en-US" sz="3000" dirty="0"/>
              <a:t>Peace River to Midway (Tier 1) </a:t>
            </a:r>
          </a:p>
          <a:p>
            <a:pPr lvl="1"/>
            <a:r>
              <a:rPr lang="en-US" sz="3000" dirty="0"/>
              <a:t>Midway to SR 776 (Tier 2)</a:t>
            </a:r>
          </a:p>
          <a:p>
            <a:r>
              <a:rPr lang="en-US" sz="3200" dirty="0"/>
              <a:t>Cape Haze Pioneer Trail Corridor</a:t>
            </a:r>
          </a:p>
          <a:p>
            <a:r>
              <a:rPr lang="en-US" sz="3200" dirty="0"/>
              <a:t>Opportunities to build with roadway projects</a:t>
            </a:r>
          </a:p>
          <a:p>
            <a:pPr lvl="1"/>
            <a:r>
              <a:rPr lang="en-US" dirty="0"/>
              <a:t>Harbor View Road (Tier 1)</a:t>
            </a:r>
          </a:p>
          <a:p>
            <a:pPr lvl="1"/>
            <a:r>
              <a:rPr lang="en-US" dirty="0"/>
              <a:t>Edgewater Drive (Tier 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C863B7-98DC-4D90-8854-F4FFFD3ED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19634"/>
              </p:ext>
            </p:extLst>
          </p:nvPr>
        </p:nvGraphicFramePr>
        <p:xfrm>
          <a:off x="7830126" y="1847735"/>
          <a:ext cx="403629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636">
                  <a:extLst>
                    <a:ext uri="{9D8B030D-6E8A-4147-A177-3AD203B41FA5}">
                      <a16:colId xmlns:a16="http://schemas.microsoft.com/office/drawing/2014/main" val="666349871"/>
                    </a:ext>
                  </a:extLst>
                </a:gridCol>
                <a:gridCol w="1059873">
                  <a:extLst>
                    <a:ext uri="{9D8B030D-6E8A-4147-A177-3AD203B41FA5}">
                      <a16:colId xmlns:a16="http://schemas.microsoft.com/office/drawing/2014/main" val="1923378063"/>
                    </a:ext>
                  </a:extLst>
                </a:gridCol>
                <a:gridCol w="1163783">
                  <a:extLst>
                    <a:ext uri="{9D8B030D-6E8A-4147-A177-3AD203B41FA5}">
                      <a16:colId xmlns:a16="http://schemas.microsoft.com/office/drawing/2014/main" val="1588199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Existing Miles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Miles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19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Sidewalks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56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Bikeways &amp; Paved Shoulders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76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Shared-Use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77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73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8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1403974-53B9-4BCC-9512-DC0714B46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1666" r="848" b="1818"/>
          <a:stretch/>
        </p:blipFill>
        <p:spPr>
          <a:xfrm>
            <a:off x="702188" y="0"/>
            <a:ext cx="10787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45 Charlotte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C63F"/>
      </a:accent1>
      <a:accent2>
        <a:srgbClr val="0F75BC"/>
      </a:accent2>
      <a:accent3>
        <a:srgbClr val="1DBECF"/>
      </a:accent3>
      <a:accent4>
        <a:srgbClr val="FFDE16"/>
      </a:accent4>
      <a:accent5>
        <a:srgbClr val="FD9120"/>
      </a:accent5>
      <a:accent6>
        <a:srgbClr val="CBE3BB"/>
      </a:accent6>
      <a:hlink>
        <a:srgbClr val="0563C1"/>
      </a:hlink>
      <a:folHlink>
        <a:srgbClr val="954F72"/>
      </a:folHlink>
    </a:clrScheme>
    <a:fontScheme name="Tindale Oliver Style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5 LRTP Template" id="{4205C4F8-2FE5-46E7-9D8A-DCEDBF26318A}" vid="{D702D1A3-A7F1-49E9-9AC7-8E48B2D43A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829</Words>
  <Application>Microsoft Office PowerPoint</Application>
  <PresentationFormat>Widescreen</PresentationFormat>
  <Paragraphs>247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Source Sans Pro</vt:lpstr>
      <vt:lpstr>Arial</vt:lpstr>
      <vt:lpstr>Source Sans Pro SemiBold</vt:lpstr>
      <vt:lpstr>Wingdings</vt:lpstr>
      <vt:lpstr>Calibri</vt:lpstr>
      <vt:lpstr>Office Theme</vt:lpstr>
      <vt:lpstr>PowerPoint Presentation</vt:lpstr>
      <vt:lpstr>Outline</vt:lpstr>
      <vt:lpstr>Roadway Needs</vt:lpstr>
      <vt:lpstr>Roadway Needs</vt:lpstr>
      <vt:lpstr>PowerPoint Presentation</vt:lpstr>
      <vt:lpstr>Transit Needs</vt:lpstr>
      <vt:lpstr>PowerPoint Presentation</vt:lpstr>
      <vt:lpstr>Bicycle/Pedestrian Needs</vt:lpstr>
      <vt:lpstr>PowerPoint Presentation</vt:lpstr>
      <vt:lpstr>2045 LRTP Needs Costs  ($ millions – 2019 Current Year)</vt:lpstr>
      <vt:lpstr>Prioritization Criteria</vt:lpstr>
      <vt:lpstr>Prioritization Criteria</vt:lpstr>
      <vt:lpstr>Federal / State Revenues (Millions – Future Year)</vt:lpstr>
      <vt:lpstr>Existing Local Revenues (Millions – Future Year)</vt:lpstr>
      <vt:lpstr>Cost and Revenue Comparison</vt:lpstr>
      <vt:lpstr>Schedule and 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Wally Blain</dc:creator>
  <cp:lastModifiedBy>Edara, Sai</cp:lastModifiedBy>
  <cp:revision>50</cp:revision>
  <cp:lastPrinted>2020-03-11T02:39:16Z</cp:lastPrinted>
  <dcterms:created xsi:type="dcterms:W3CDTF">2020-03-11T02:10:07Z</dcterms:created>
  <dcterms:modified xsi:type="dcterms:W3CDTF">2020-05-15T15:38:31Z</dcterms:modified>
</cp:coreProperties>
</file>